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50.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46.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_rels/slideLayout84.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82.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66.xml.rels" ContentType="application/vnd.openxmlformats-package.relationships+xml"/>
  <Override PartName="/ppt/slideLayouts/_rels/slideLayout34.xml.rels" ContentType="application/vnd.openxmlformats-package.relationships+xml"/>
  <Override PartName="/ppt/slideLayouts/_rels/slideLayout65.xml.rels" ContentType="application/vnd.openxmlformats-package.relationships+xml"/>
  <Override PartName="/ppt/slideLayouts/_rels/slideLayout33.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79.xml.rels" ContentType="application/vnd.openxmlformats-package.relationships+xml"/>
  <Override PartName="/ppt/slideLayouts/_rels/slideLayout47.xml.rels" ContentType="application/vnd.openxmlformats-package.relationships+xml"/>
  <Override PartName="/ppt/slideLayouts/_rels/slideLayout81.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46.xml.rels" ContentType="application/vnd.openxmlformats-package.relationships+xml"/>
  <Override PartName="/ppt/slideLayouts/_rels/slideLayout80.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68.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67.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70.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media/image45.png" ContentType="image/png"/>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2.png" ContentType="image/png"/>
  <Override PartName="/ppt/media/image31.png" ContentType="image/png"/>
  <Override PartName="/ppt/media/image30.png" ContentType="image/png"/>
  <Override PartName="/ppt/media/image24.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40.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33.png" ContentType="image/png"/>
  <Override PartName="/ppt/media/image1.jpeg" ContentType="image/jpeg"/>
  <Override PartName="/ppt/media/image7.png" ContentType="image/png"/>
  <Override PartName="/ppt/media/image29.png" ContentType="image/png"/>
  <Override PartName="/ppt/media/image6.png" ContentType="image/png"/>
  <Override PartName="/ppt/media/image28.png" ContentType="image/png"/>
  <Override PartName="/ppt/media/image5.png" ContentType="image/png"/>
  <Override PartName="/ppt/media/image27.png" ContentType="image/png"/>
  <Override PartName="/ppt/media/image48.png" ContentType="image/png"/>
  <Override PartName="/ppt/media/image4.png" ContentType="image/png"/>
  <Override PartName="/ppt/media/image42.png" ContentType="image/png"/>
  <Override PartName="/ppt/media/image17.png" ContentType="image/png"/>
  <Override PartName="/ppt/media/image26.png" ContentType="image/png"/>
  <Override PartName="/ppt/media/image47.png" ContentType="image/png"/>
  <Override PartName="/ppt/media/image3.png" ContentType="image/png"/>
  <Override PartName="/ppt/media/image41.png" ContentType="image/png"/>
  <Override PartName="/ppt/media/image16.png" ContentType="image/png"/>
  <Override PartName="/ppt/media/image25.png" ContentType="image/png"/>
  <Override PartName="/ppt/media/image46.png" ContentType="image/png"/>
  <Override PartName="/ppt/media/image2.png" ContentType="image/png"/>
  <Override PartName="/ppt/media/image8.png" ContentType="image/png"/>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9.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6" name="" descr=""/>
          <p:cNvPicPr/>
          <p:nvPr/>
        </p:nvPicPr>
        <p:blipFill>
          <a:blip r:embed="rId2"/>
          <a:stretch/>
        </p:blipFill>
        <p:spPr>
          <a:xfrm>
            <a:off x="3601800" y="1604520"/>
            <a:ext cx="4987440" cy="3977280"/>
          </a:xfrm>
          <a:prstGeom prst="rect">
            <a:avLst/>
          </a:prstGeom>
          <a:ln>
            <a:noFill/>
          </a:ln>
        </p:spPr>
      </p:pic>
      <p:pic>
        <p:nvPicPr>
          <p:cNvPr id="37" name="" descr=""/>
          <p:cNvPicPr/>
          <p:nvPr/>
        </p:nvPicPr>
        <p:blipFill>
          <a:blip r:embed="rId3"/>
          <a:stretch/>
        </p:blipFill>
        <p:spPr>
          <a:xfrm>
            <a:off x="3601800" y="1604520"/>
            <a:ext cx="498744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4" name="" descr=""/>
          <p:cNvPicPr/>
          <p:nvPr/>
        </p:nvPicPr>
        <p:blipFill>
          <a:blip r:embed="rId2"/>
          <a:stretch/>
        </p:blipFill>
        <p:spPr>
          <a:xfrm>
            <a:off x="3601800" y="1604520"/>
            <a:ext cx="4987440" cy="3977280"/>
          </a:xfrm>
          <a:prstGeom prst="rect">
            <a:avLst/>
          </a:prstGeom>
          <a:ln>
            <a:noFill/>
          </a:ln>
        </p:spPr>
      </p:pic>
      <p:pic>
        <p:nvPicPr>
          <p:cNvPr id="75" name="" descr=""/>
          <p:cNvPicPr/>
          <p:nvPr/>
        </p:nvPicPr>
        <p:blipFill>
          <a:blip r:embed="rId3"/>
          <a:stretch/>
        </p:blipFill>
        <p:spPr>
          <a:xfrm>
            <a:off x="3601800" y="1604520"/>
            <a:ext cx="498744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9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0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0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1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12" name="" descr=""/>
          <p:cNvPicPr/>
          <p:nvPr/>
        </p:nvPicPr>
        <p:blipFill>
          <a:blip r:embed="rId2"/>
          <a:stretch/>
        </p:blipFill>
        <p:spPr>
          <a:xfrm>
            <a:off x="3601800" y="1604520"/>
            <a:ext cx="4987440" cy="3977280"/>
          </a:xfrm>
          <a:prstGeom prst="rect">
            <a:avLst/>
          </a:prstGeom>
          <a:ln>
            <a:noFill/>
          </a:ln>
        </p:spPr>
      </p:pic>
      <p:pic>
        <p:nvPicPr>
          <p:cNvPr id="113" name="" descr=""/>
          <p:cNvPicPr/>
          <p:nvPr/>
        </p:nvPicPr>
        <p:blipFill>
          <a:blip r:embed="rId3"/>
          <a:stretch/>
        </p:blipFill>
        <p:spPr>
          <a:xfrm>
            <a:off x="3601800" y="1604520"/>
            <a:ext cx="498744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2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2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3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4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4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4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50" name="" descr=""/>
          <p:cNvPicPr/>
          <p:nvPr/>
        </p:nvPicPr>
        <p:blipFill>
          <a:blip r:embed="rId2"/>
          <a:stretch/>
        </p:blipFill>
        <p:spPr>
          <a:xfrm>
            <a:off x="3601800" y="1604520"/>
            <a:ext cx="4987440" cy="3977280"/>
          </a:xfrm>
          <a:prstGeom prst="rect">
            <a:avLst/>
          </a:prstGeom>
          <a:ln>
            <a:noFill/>
          </a:ln>
        </p:spPr>
      </p:pic>
      <p:pic>
        <p:nvPicPr>
          <p:cNvPr id="151" name="" descr=""/>
          <p:cNvPicPr/>
          <p:nvPr/>
        </p:nvPicPr>
        <p:blipFill>
          <a:blip r:embed="rId3"/>
          <a:stretch/>
        </p:blipFill>
        <p:spPr>
          <a:xfrm>
            <a:off x="3601800" y="1604520"/>
            <a:ext cx="498744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7"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9"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62"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7"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68"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2"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7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6"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8"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79"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3"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84"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6"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87"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88" name="" descr=""/>
          <p:cNvPicPr/>
          <p:nvPr/>
        </p:nvPicPr>
        <p:blipFill>
          <a:blip r:embed="rId2"/>
          <a:stretch/>
        </p:blipFill>
        <p:spPr>
          <a:xfrm>
            <a:off x="3601800" y="1604520"/>
            <a:ext cx="4987440" cy="3977280"/>
          </a:xfrm>
          <a:prstGeom prst="rect">
            <a:avLst/>
          </a:prstGeom>
          <a:ln>
            <a:noFill/>
          </a:ln>
        </p:spPr>
      </p:pic>
      <p:pic>
        <p:nvPicPr>
          <p:cNvPr id="189" name="" descr=""/>
          <p:cNvPicPr/>
          <p:nvPr/>
        </p:nvPicPr>
        <p:blipFill>
          <a:blip r:embed="rId3"/>
          <a:stretch/>
        </p:blipFill>
        <p:spPr>
          <a:xfrm>
            <a:off x="3601800" y="1604520"/>
            <a:ext cx="498744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2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2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2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26" name="" descr=""/>
          <p:cNvPicPr/>
          <p:nvPr/>
        </p:nvPicPr>
        <p:blipFill>
          <a:blip r:embed="rId2"/>
          <a:stretch/>
        </p:blipFill>
        <p:spPr>
          <a:xfrm>
            <a:off x="3601800" y="1604520"/>
            <a:ext cx="4987440" cy="3977280"/>
          </a:xfrm>
          <a:prstGeom prst="rect">
            <a:avLst/>
          </a:prstGeom>
          <a:ln>
            <a:noFill/>
          </a:ln>
        </p:spPr>
      </p:pic>
      <p:pic>
        <p:nvPicPr>
          <p:cNvPr id="227" name="" descr=""/>
          <p:cNvPicPr/>
          <p:nvPr/>
        </p:nvPicPr>
        <p:blipFill>
          <a:blip r:embed="rId3"/>
          <a:stretch/>
        </p:blipFill>
        <p:spPr>
          <a:xfrm>
            <a:off x="3601800" y="1604520"/>
            <a:ext cx="498744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3"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4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4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4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4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5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5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5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6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6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64" name="" descr=""/>
          <p:cNvPicPr/>
          <p:nvPr/>
        </p:nvPicPr>
        <p:blipFill>
          <a:blip r:embed="rId2"/>
          <a:stretch/>
        </p:blipFill>
        <p:spPr>
          <a:xfrm>
            <a:off x="3601800" y="1604520"/>
            <a:ext cx="4987440" cy="3977280"/>
          </a:xfrm>
          <a:prstGeom prst="rect">
            <a:avLst/>
          </a:prstGeom>
          <a:ln>
            <a:noFill/>
          </a:ln>
        </p:spPr>
      </p:pic>
      <p:pic>
        <p:nvPicPr>
          <p:cNvPr id="265" name="" descr=""/>
          <p:cNvPicPr/>
          <p:nvPr/>
        </p:nvPicPr>
        <p:blipFill>
          <a:blip r:embed="rId3"/>
          <a:stretch/>
        </p:blipFill>
        <p:spPr>
          <a:xfrm>
            <a:off x="3601800" y="1604520"/>
            <a:ext cx="4987440" cy="3977280"/>
          </a:xfrm>
          <a:prstGeom prst="rect">
            <a:avLst/>
          </a:prstGeom>
          <a:ln>
            <a:noFill/>
          </a:ln>
        </p:spPr>
      </p:pic>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0.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rot="5400000">
            <a:off x="0" y="0"/>
            <a:ext cx="2494800" cy="2494800"/>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pic>
        <p:nvPicPr>
          <p:cNvPr id="1" name="Obraz 10" descr=""/>
          <p:cNvPicPr/>
          <p:nvPr/>
        </p:nvPicPr>
        <p:blipFill>
          <a:blip r:embed="rId3"/>
          <a:stretch/>
        </p:blipFill>
        <p:spPr>
          <a:xfrm>
            <a:off x="0" y="0"/>
            <a:ext cx="2747880" cy="1291680"/>
          </a:xfrm>
          <a:prstGeom prst="rect">
            <a:avLst/>
          </a:prstGeom>
          <a:ln>
            <a:noFill/>
          </a:ln>
        </p:spPr>
      </p:pic>
      <p:sp>
        <p:nvSpPr>
          <p:cNvPr id="2"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3"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38"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39" name="Obraz 16" descr=""/>
          <p:cNvPicPr/>
          <p:nvPr/>
        </p:nvPicPr>
        <p:blipFill>
          <a:blip r:embed="rId2"/>
          <a:stretch/>
        </p:blipFill>
        <p:spPr>
          <a:xfrm>
            <a:off x="10895040" y="-23400"/>
            <a:ext cx="2190240" cy="1028880"/>
          </a:xfrm>
          <a:prstGeom prst="rect">
            <a:avLst/>
          </a:prstGeom>
          <a:ln>
            <a:noFill/>
          </a:ln>
        </p:spPr>
      </p:pic>
      <p:sp>
        <p:nvSpPr>
          <p:cNvPr id="40"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76"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77" name="Obraz 16" descr=""/>
          <p:cNvPicPr/>
          <p:nvPr/>
        </p:nvPicPr>
        <p:blipFill>
          <a:blip r:embed="rId2"/>
          <a:stretch/>
        </p:blipFill>
        <p:spPr>
          <a:xfrm>
            <a:off x="10895040" y="-23400"/>
            <a:ext cx="2190240" cy="1028880"/>
          </a:xfrm>
          <a:prstGeom prst="rect">
            <a:avLst/>
          </a:prstGeom>
          <a:ln>
            <a:noFill/>
          </a:ln>
        </p:spPr>
      </p:pic>
      <p:sp>
        <p:nvSpPr>
          <p:cNvPr id="78"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79"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14"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15" name="Obraz 16" descr=""/>
          <p:cNvPicPr/>
          <p:nvPr/>
        </p:nvPicPr>
        <p:blipFill>
          <a:blip r:embed="rId2"/>
          <a:stretch/>
        </p:blipFill>
        <p:spPr>
          <a:xfrm>
            <a:off x="10895040" y="-23400"/>
            <a:ext cx="2190240" cy="1028880"/>
          </a:xfrm>
          <a:prstGeom prst="rect">
            <a:avLst/>
          </a:prstGeom>
          <a:ln>
            <a:noFill/>
          </a:ln>
        </p:spPr>
      </p:pic>
      <p:sp>
        <p:nvSpPr>
          <p:cNvPr id="116"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17"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52"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53" name="Obraz 16" descr=""/>
          <p:cNvPicPr/>
          <p:nvPr/>
        </p:nvPicPr>
        <p:blipFill>
          <a:blip r:embed="rId2"/>
          <a:stretch/>
        </p:blipFill>
        <p:spPr>
          <a:xfrm>
            <a:off x="10895040" y="-23400"/>
            <a:ext cx="2190240" cy="1028880"/>
          </a:xfrm>
          <a:prstGeom prst="rect">
            <a:avLst/>
          </a:prstGeom>
          <a:ln>
            <a:noFill/>
          </a:ln>
        </p:spPr>
      </p:pic>
      <p:sp>
        <p:nvSpPr>
          <p:cNvPr id="154"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55"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90"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91" name="Obraz 16" descr=""/>
          <p:cNvPicPr/>
          <p:nvPr/>
        </p:nvPicPr>
        <p:blipFill>
          <a:blip r:embed="rId2"/>
          <a:stretch/>
        </p:blipFill>
        <p:spPr>
          <a:xfrm>
            <a:off x="10895040" y="-23400"/>
            <a:ext cx="2190240" cy="1028880"/>
          </a:xfrm>
          <a:prstGeom prst="rect">
            <a:avLst/>
          </a:prstGeom>
          <a:ln>
            <a:noFill/>
          </a:ln>
        </p:spPr>
      </p:pic>
      <p:sp>
        <p:nvSpPr>
          <p:cNvPr id="192"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93"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228" name="CustomShape 1"/>
          <p:cNvSpPr/>
          <p:nvPr/>
        </p:nvSpPr>
        <p:spPr>
          <a:xfrm>
            <a:off x="0" y="0"/>
            <a:ext cx="12187080" cy="95796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229" name="Obraz 16" descr=""/>
          <p:cNvPicPr/>
          <p:nvPr/>
        </p:nvPicPr>
        <p:blipFill>
          <a:blip r:embed="rId2"/>
          <a:stretch/>
        </p:blipFill>
        <p:spPr>
          <a:xfrm>
            <a:off x="10895040" y="-23400"/>
            <a:ext cx="2190240" cy="1028880"/>
          </a:xfrm>
          <a:prstGeom prst="rect">
            <a:avLst/>
          </a:prstGeom>
          <a:ln>
            <a:noFill/>
          </a:ln>
        </p:spPr>
      </p:pic>
      <p:sp>
        <p:nvSpPr>
          <p:cNvPr id="230"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231"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7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CustomShape 1"/>
          <p:cNvSpPr/>
          <p:nvPr/>
        </p:nvSpPr>
        <p:spPr>
          <a:xfrm>
            <a:off x="1523880" y="1122480"/>
            <a:ext cx="9138960" cy="1946520"/>
          </a:xfrm>
          <a:prstGeom prst="rect">
            <a:avLst/>
          </a:prstGeom>
          <a:noFill/>
          <a:ln>
            <a:noFill/>
          </a:ln>
        </p:spPr>
        <p:style>
          <a:lnRef idx="0"/>
          <a:fillRef idx="0"/>
          <a:effectRef idx="0"/>
          <a:fontRef idx="minor"/>
        </p:style>
      </p:sp>
      <p:sp>
        <p:nvSpPr>
          <p:cNvPr id="267" name="CustomShape 2"/>
          <p:cNvSpPr/>
          <p:nvPr/>
        </p:nvSpPr>
        <p:spPr>
          <a:xfrm>
            <a:off x="1523880" y="3169440"/>
            <a:ext cx="9138960" cy="1650600"/>
          </a:xfrm>
          <a:prstGeom prst="rect">
            <a:avLst/>
          </a:prstGeom>
          <a:noFill/>
          <a:ln>
            <a:noFill/>
          </a:ln>
        </p:spPr>
        <p:style>
          <a:lnRef idx="0"/>
          <a:fillRef idx="0"/>
          <a:effectRef idx="0"/>
          <a:fontRef idx="minor"/>
        </p:style>
      </p:sp>
      <p:sp>
        <p:nvSpPr>
          <p:cNvPr id="268" name="CustomShape 3"/>
          <p:cNvSpPr/>
          <p:nvPr/>
        </p:nvSpPr>
        <p:spPr>
          <a:xfrm>
            <a:off x="2895120" y="2330280"/>
            <a:ext cx="6678000" cy="710640"/>
          </a:xfrm>
          <a:prstGeom prst="rect">
            <a:avLst/>
          </a:prstGeom>
          <a:noFill/>
          <a:ln>
            <a:noFill/>
          </a:ln>
        </p:spPr>
        <p:style>
          <a:lnRef idx="0"/>
          <a:fillRef idx="0"/>
          <a:effectRef idx="0"/>
          <a:fontRef idx="minor"/>
        </p:style>
        <p:txBody>
          <a:bodyPr lIns="90000" rIns="90000" tIns="45000" bIns="45000"/>
          <a:p>
            <a:pPr>
              <a:lnSpc>
                <a:spcPct val="100000"/>
              </a:lnSpc>
            </a:pPr>
            <a:r>
              <a:rPr lang="pl-PL" sz="4400" strike="noStrike">
                <a:solidFill>
                  <a:srgbClr val="ffffff"/>
                </a:solidFill>
                <a:latin typeface="Arial"/>
                <a:ea typeface="DejaVu Sans"/>
              </a:rPr>
              <a:t>Narzędzia w testowaniu</a:t>
            </a:r>
            <a:endParaRPr/>
          </a:p>
        </p:txBody>
      </p:sp>
      <p:sp>
        <p:nvSpPr>
          <p:cNvPr id="269" name="CustomShape 4"/>
          <p:cNvSpPr/>
          <p:nvPr/>
        </p:nvSpPr>
        <p:spPr>
          <a:xfrm>
            <a:off x="8856000" y="5040000"/>
            <a:ext cx="2423880" cy="7653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ffffff"/>
                </a:solidFill>
                <a:latin typeface="Arial"/>
                <a:ea typeface="DejaVu Sans"/>
              </a:rPr>
              <a:t>Radosław Kowal</a:t>
            </a:r>
            <a:endParaRPr/>
          </a:p>
          <a:p>
            <a:pPr>
              <a:lnSpc>
                <a:spcPct val="100000"/>
              </a:lnSpc>
            </a:pPr>
            <a:r>
              <a:rPr lang="pl-PL" sz="2400" strike="noStrike">
                <a:solidFill>
                  <a:srgbClr val="ffffff"/>
                </a:solidFill>
                <a:latin typeface="Arial"/>
                <a:ea typeface="DejaVu Sans"/>
              </a:rPr>
              <a:t>07.12.2019</a:t>
            </a:r>
            <a:endParaRPr/>
          </a:p>
          <a:p>
            <a:pPr>
              <a:lnSpc>
                <a:spcPct val="100000"/>
              </a:lnSpc>
            </a:pP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Trac</a:t>
            </a:r>
            <a:endParaRPr/>
          </a:p>
        </p:txBody>
      </p:sp>
      <p:pic>
        <p:nvPicPr>
          <p:cNvPr id="298" name="Picture 251" descr=""/>
          <p:cNvPicPr/>
          <p:nvPr/>
        </p:nvPicPr>
        <p:blipFill>
          <a:blip r:embed="rId1"/>
          <a:stretch/>
        </p:blipFill>
        <p:spPr>
          <a:xfrm>
            <a:off x="1451160" y="1008000"/>
            <a:ext cx="8408160" cy="5682960"/>
          </a:xfrm>
          <a:prstGeom prst="rect">
            <a:avLst/>
          </a:prstGeom>
          <a:ln>
            <a:noFill/>
          </a:ln>
        </p:spPr>
      </p:pic>
      <p:sp>
        <p:nvSpPr>
          <p:cNvPr id="299"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Zephyr</a:t>
            </a:r>
            <a:endParaRPr/>
          </a:p>
        </p:txBody>
      </p:sp>
      <p:pic>
        <p:nvPicPr>
          <p:cNvPr id="301" name="Picture 253" descr=""/>
          <p:cNvPicPr/>
          <p:nvPr/>
        </p:nvPicPr>
        <p:blipFill>
          <a:blip r:embed="rId1"/>
          <a:stretch/>
        </p:blipFill>
        <p:spPr>
          <a:xfrm>
            <a:off x="1944000" y="1004760"/>
            <a:ext cx="7627320" cy="5517720"/>
          </a:xfrm>
          <a:prstGeom prst="rect">
            <a:avLst/>
          </a:prstGeom>
          <a:ln>
            <a:noFill/>
          </a:ln>
        </p:spPr>
      </p:pic>
      <p:sp>
        <p:nvSpPr>
          <p:cNvPr id="302"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Trello</a:t>
            </a:r>
            <a:endParaRPr/>
          </a:p>
        </p:txBody>
      </p:sp>
      <p:pic>
        <p:nvPicPr>
          <p:cNvPr id="304" name="Picture 255" descr=""/>
          <p:cNvPicPr/>
          <p:nvPr/>
        </p:nvPicPr>
        <p:blipFill>
          <a:blip r:embed="rId1"/>
          <a:stretch/>
        </p:blipFill>
        <p:spPr>
          <a:xfrm>
            <a:off x="1206720" y="1152000"/>
            <a:ext cx="9083160" cy="5106240"/>
          </a:xfrm>
          <a:prstGeom prst="rect">
            <a:avLst/>
          </a:prstGeom>
          <a:ln>
            <a:noFill/>
          </a:ln>
        </p:spPr>
      </p:pic>
      <p:sp>
        <p:nvSpPr>
          <p:cNvPr id="305"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6" name="CustomShape 1"/>
          <p:cNvSpPr/>
          <p:nvPr/>
        </p:nvSpPr>
        <p:spPr>
          <a:xfrm>
            <a:off x="288000" y="144000"/>
            <a:ext cx="9211320" cy="645120"/>
          </a:xfrm>
          <a:prstGeom prst="rect">
            <a:avLst/>
          </a:prstGeom>
          <a:noFill/>
          <a:ln>
            <a:noFill/>
          </a:ln>
        </p:spPr>
        <p:style>
          <a:lnRef idx="0"/>
          <a:fillRef idx="0"/>
          <a:effectRef idx="0"/>
          <a:fontRef idx="minor"/>
        </p:style>
        <p:txBody>
          <a:bodyPr lIns="90000" rIns="90000" tIns="45000" bIns="45000"/>
          <a:p>
            <a:pPr>
              <a:lnSpc>
                <a:spcPct val="85000"/>
              </a:lnSpc>
            </a:pPr>
            <a:r>
              <a:rPr lang="pl-PL" sz="3600" strike="noStrike">
                <a:solidFill>
                  <a:srgbClr val="404040"/>
                </a:solidFill>
                <a:latin typeface="Calibri Light"/>
                <a:ea typeface="DejaVu Sans"/>
              </a:rPr>
              <a:t>Praca domowa</a:t>
            </a:r>
            <a:endParaRPr/>
          </a:p>
        </p:txBody>
      </p:sp>
      <p:sp>
        <p:nvSpPr>
          <p:cNvPr id="307" name="CustomShape 2"/>
          <p:cNvSpPr/>
          <p:nvPr/>
        </p:nvSpPr>
        <p:spPr>
          <a:xfrm>
            <a:off x="432000" y="1008000"/>
            <a:ext cx="10867320" cy="2133360"/>
          </a:xfrm>
          <a:prstGeom prst="rect">
            <a:avLst/>
          </a:prstGeom>
          <a:noFill/>
          <a:ln>
            <a:noFill/>
          </a:ln>
        </p:spPr>
        <p:style>
          <a:lnRef idx="0"/>
          <a:fillRef idx="0"/>
          <a:effectRef idx="0"/>
          <a:fontRef idx="minor"/>
        </p:style>
        <p:txBody>
          <a:bodyPr lIns="90000" rIns="90000" tIns="45000" bIns="45000"/>
          <a:p>
            <a:pPr>
              <a:lnSpc>
                <a:spcPct val="100000"/>
              </a:lnSpc>
            </a:pPr>
            <a:r>
              <a:rPr lang="pl-PL" strike="noStrike">
                <a:solidFill>
                  <a:srgbClr val="000000"/>
                </a:solidFill>
                <a:latin typeface="Arial"/>
                <a:ea typeface="DejaVu Sans"/>
              </a:rPr>
              <a:t>Na stronie http://www.opendemo.org/open-source-demos podaj swój adres mailowy w sekcji Issue Tracking, dostaniesz na niego link generujący Bugzillę, Mantisa i Traca.</a:t>
            </a:r>
            <a:endParaRPr/>
          </a:p>
          <a:p>
            <a:pPr>
              <a:lnSpc>
                <a:spcPct val="100000"/>
              </a:lnSpc>
            </a:pPr>
            <a:r>
              <a:rPr lang="pl-PL" strike="noStrike">
                <a:solidFill>
                  <a:srgbClr val="000000"/>
                </a:solidFill>
                <a:latin typeface="Arial"/>
                <a:ea typeface="DejaVu Sans"/>
              </a:rPr>
              <a:t>Pobierz aplikację Mr Buggy ze strony http://mrbuggy.pl/mrbuggy1/data/MrBuggy.exe </a:t>
            </a:r>
            <a:endParaRPr/>
          </a:p>
          <a:p>
            <a:pPr>
              <a:lnSpc>
                <a:spcPct val="100000"/>
              </a:lnSpc>
            </a:pPr>
            <a:r>
              <a:rPr lang="pl-PL" strike="noStrike">
                <a:solidFill>
                  <a:srgbClr val="000000"/>
                </a:solidFill>
                <a:latin typeface="Arial"/>
                <a:ea typeface="DejaVu Sans"/>
              </a:rPr>
              <a:t>W aplikacjach z punktu 1 zgłoś kilka błędów. Dla ułatwienia (w końcu uczymy się obsługi samych narzędzi) znajdziesz je pod tym linkiem: https://docs.google.com/spreadsheets/d/1dt2_xVu8AXMIGKdRxuThljb0Ldx2RJQ4Q4a9rpanOBo/pub?output=html</a:t>
            </a:r>
            <a:endParaRPr/>
          </a:p>
          <a:p>
            <a:pPr>
              <a:lnSpc>
                <a:spcPct val="100000"/>
              </a:lnSpc>
            </a:pPr>
            <a:endParaRPr/>
          </a:p>
          <a:p>
            <a:pPr>
              <a:lnSpc>
                <a:spcPct val="100000"/>
              </a:lnSpc>
            </a:pPr>
            <a:r>
              <a:rPr lang="pl-PL" strike="noStrike">
                <a:solidFill>
                  <a:srgbClr val="000000"/>
                </a:solidFill>
                <a:latin typeface="Arial"/>
                <a:ea typeface="DejaVu Sans"/>
              </a:rPr>
              <a:t>Powodzenia :)</a:t>
            </a:r>
            <a:endParaRPr/>
          </a:p>
          <a:p>
            <a:pPr>
              <a:lnSpc>
                <a:spcPct val="100000"/>
              </a:lnSpc>
            </a:pPr>
            <a:endParaRPr/>
          </a:p>
        </p:txBody>
      </p:sp>
      <p:sp>
        <p:nvSpPr>
          <p:cNvPr id="308"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CustomShape 1"/>
          <p:cNvSpPr/>
          <p:nvPr/>
        </p:nvSpPr>
        <p:spPr>
          <a:xfrm>
            <a:off x="288000" y="96480"/>
            <a:ext cx="10435320" cy="1230480"/>
          </a:xfrm>
          <a:prstGeom prst="rect">
            <a:avLst/>
          </a:prstGeom>
          <a:noFill/>
          <a:ln>
            <a:noFill/>
          </a:ln>
        </p:spPr>
        <p:style>
          <a:lnRef idx="0"/>
          <a:fillRef idx="0"/>
          <a:effectRef idx="0"/>
          <a:fontRef idx="minor"/>
        </p:style>
        <p:txBody>
          <a:bodyPr lIns="90000" rIns="90000" tIns="45000" bIns="45000"/>
          <a:p>
            <a:pPr>
              <a:lnSpc>
                <a:spcPct val="85000"/>
              </a:lnSpc>
            </a:pPr>
            <a:r>
              <a:rPr lang="pl-PL" sz="3200" strike="noStrike">
                <a:solidFill>
                  <a:srgbClr val="404040"/>
                </a:solidFill>
                <a:latin typeface="Calibri Light"/>
                <a:ea typeface="DejaVu Sans"/>
              </a:rPr>
              <a:t>Narzędzia do robienia screenshotów i nagrywania ekranu (Screenpresso)</a:t>
            </a:r>
            <a:endParaRPr/>
          </a:p>
        </p:txBody>
      </p:sp>
      <p:pic>
        <p:nvPicPr>
          <p:cNvPr id="310" name="Picture 259" descr=""/>
          <p:cNvPicPr/>
          <p:nvPr/>
        </p:nvPicPr>
        <p:blipFill>
          <a:blip r:embed="rId1"/>
          <a:stretch/>
        </p:blipFill>
        <p:spPr>
          <a:xfrm>
            <a:off x="3528360" y="1917720"/>
            <a:ext cx="4661280" cy="4051800"/>
          </a:xfrm>
          <a:prstGeom prst="rect">
            <a:avLst/>
          </a:prstGeom>
          <a:ln>
            <a:noFill/>
          </a:ln>
        </p:spPr>
      </p:pic>
      <p:sp>
        <p:nvSpPr>
          <p:cNvPr id="311"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Multischowek (Ditto)</a:t>
            </a:r>
            <a:endParaRPr/>
          </a:p>
        </p:txBody>
      </p:sp>
      <p:pic>
        <p:nvPicPr>
          <p:cNvPr id="313" name="Picture 263" descr=""/>
          <p:cNvPicPr/>
          <p:nvPr/>
        </p:nvPicPr>
        <p:blipFill>
          <a:blip r:embed="rId1"/>
          <a:stretch/>
        </p:blipFill>
        <p:spPr>
          <a:xfrm>
            <a:off x="2556000" y="1368000"/>
            <a:ext cx="6559920" cy="5249880"/>
          </a:xfrm>
          <a:prstGeom prst="rect">
            <a:avLst/>
          </a:prstGeom>
          <a:ln>
            <a:noFill/>
          </a:ln>
        </p:spPr>
      </p:pic>
      <p:sp>
        <p:nvSpPr>
          <p:cNvPr id="314"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Walidacja kodu HTML (W3C)</a:t>
            </a:r>
            <a:endParaRPr/>
          </a:p>
        </p:txBody>
      </p:sp>
      <p:pic>
        <p:nvPicPr>
          <p:cNvPr id="316" name="Picture 265" descr=""/>
          <p:cNvPicPr/>
          <p:nvPr/>
        </p:nvPicPr>
        <p:blipFill>
          <a:blip r:embed="rId1"/>
          <a:stretch/>
        </p:blipFill>
        <p:spPr>
          <a:xfrm>
            <a:off x="240840" y="2170080"/>
            <a:ext cx="11836080" cy="2615760"/>
          </a:xfrm>
          <a:prstGeom prst="rect">
            <a:avLst/>
          </a:prstGeom>
          <a:ln>
            <a:noFill/>
          </a:ln>
        </p:spPr>
      </p:pic>
      <p:sp>
        <p:nvSpPr>
          <p:cNvPr id="317"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Narzędzia developerskie przeglądarki</a:t>
            </a:r>
            <a:endParaRPr/>
          </a:p>
        </p:txBody>
      </p:sp>
      <p:pic>
        <p:nvPicPr>
          <p:cNvPr id="319" name="Picture 267" descr=""/>
          <p:cNvPicPr/>
          <p:nvPr/>
        </p:nvPicPr>
        <p:blipFill>
          <a:blip r:embed="rId1"/>
          <a:stretch/>
        </p:blipFill>
        <p:spPr>
          <a:xfrm>
            <a:off x="846720" y="1839960"/>
            <a:ext cx="10623240" cy="3708000"/>
          </a:xfrm>
          <a:prstGeom prst="rect">
            <a:avLst/>
          </a:prstGeom>
          <a:ln>
            <a:noFill/>
          </a:ln>
        </p:spPr>
      </p:pic>
      <p:sp>
        <p:nvSpPr>
          <p:cNvPr id="320"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Tymczasowe skrzynki pocztowe</a:t>
            </a:r>
            <a:endParaRPr/>
          </a:p>
        </p:txBody>
      </p:sp>
      <p:sp>
        <p:nvSpPr>
          <p:cNvPr id="322" name="CustomShape 2"/>
          <p:cNvSpPr/>
          <p:nvPr/>
        </p:nvSpPr>
        <p:spPr>
          <a:xfrm>
            <a:off x="288000" y="1080000"/>
            <a:ext cx="7843320" cy="480600"/>
          </a:xfrm>
          <a:prstGeom prst="rect">
            <a:avLst/>
          </a:prstGeom>
          <a:noFill/>
          <a:ln>
            <a:noFill/>
          </a:ln>
        </p:spPr>
        <p:style>
          <a:lnRef idx="0"/>
          <a:fillRef idx="0"/>
          <a:effectRef idx="0"/>
          <a:fontRef idx="minor"/>
        </p:style>
        <p:txBody>
          <a:bodyPr lIns="90000" rIns="90000" tIns="45000" bIns="45000"/>
          <a:p>
            <a:pPr>
              <a:lnSpc>
                <a:spcPct val="100000"/>
              </a:lnSpc>
            </a:pPr>
            <a:r>
              <a:rPr lang="pl-PL" sz="2800" strike="noStrike">
                <a:solidFill>
                  <a:srgbClr val="000000"/>
                </a:solidFill>
                <a:latin typeface="Arial"/>
                <a:ea typeface="DejaVu Sans"/>
              </a:rPr>
              <a:t>http://www.fakemailgenerator.com</a:t>
            </a:r>
            <a:endParaRPr/>
          </a:p>
        </p:txBody>
      </p:sp>
      <p:pic>
        <p:nvPicPr>
          <p:cNvPr id="323" name="Picture 270" descr=""/>
          <p:cNvPicPr/>
          <p:nvPr/>
        </p:nvPicPr>
        <p:blipFill>
          <a:blip r:embed="rId1"/>
          <a:stretch/>
        </p:blipFill>
        <p:spPr>
          <a:xfrm>
            <a:off x="1461600" y="1656000"/>
            <a:ext cx="8973720" cy="4592520"/>
          </a:xfrm>
          <a:prstGeom prst="rect">
            <a:avLst/>
          </a:prstGeom>
          <a:ln>
            <a:noFill/>
          </a:ln>
        </p:spPr>
      </p:pic>
      <p:sp>
        <p:nvSpPr>
          <p:cNvPr id="324"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5"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Generatory haseł</a:t>
            </a:r>
            <a:endParaRPr/>
          </a:p>
        </p:txBody>
      </p:sp>
      <p:sp>
        <p:nvSpPr>
          <p:cNvPr id="326" name="CustomShape 2"/>
          <p:cNvSpPr/>
          <p:nvPr/>
        </p:nvSpPr>
        <p:spPr>
          <a:xfrm>
            <a:off x="360000" y="1308960"/>
            <a:ext cx="8275320" cy="765360"/>
          </a:xfrm>
          <a:prstGeom prst="rect">
            <a:avLst/>
          </a:prstGeom>
          <a:noFill/>
          <a:ln>
            <a:noFill/>
          </a:ln>
        </p:spPr>
        <p:style>
          <a:lnRef idx="0"/>
          <a:fillRef idx="0"/>
          <a:effectRef idx="0"/>
          <a:fontRef idx="minor"/>
        </p:style>
        <p:txBody>
          <a:bodyPr lIns="90000" rIns="90000" tIns="45000" bIns="45000"/>
          <a:p>
            <a:pPr>
              <a:lnSpc>
                <a:spcPct val="100000"/>
              </a:lnSpc>
            </a:pPr>
            <a:r>
              <a:rPr lang="pl-PL" sz="2200" strike="noStrike">
                <a:solidFill>
                  <a:srgbClr val="000000"/>
                </a:solidFill>
                <a:latin typeface="Arial"/>
                <a:ea typeface="DejaVu Sans"/>
              </a:rPr>
              <a:t>https://generator.blulink.pl/</a:t>
            </a:r>
            <a:endParaRPr/>
          </a:p>
        </p:txBody>
      </p:sp>
      <p:pic>
        <p:nvPicPr>
          <p:cNvPr id="327" name="Picture 273" descr=""/>
          <p:cNvPicPr/>
          <p:nvPr/>
        </p:nvPicPr>
        <p:blipFill>
          <a:blip r:embed="rId1"/>
          <a:stretch/>
        </p:blipFill>
        <p:spPr>
          <a:xfrm>
            <a:off x="2067120" y="1908000"/>
            <a:ext cx="7754760" cy="4606200"/>
          </a:xfrm>
          <a:prstGeom prst="rect">
            <a:avLst/>
          </a:prstGeom>
          <a:ln>
            <a:noFill/>
          </a:ln>
        </p:spPr>
      </p:pic>
      <p:sp>
        <p:nvSpPr>
          <p:cNvPr id="328"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CustomShape 1"/>
          <p:cNvSpPr/>
          <p:nvPr/>
        </p:nvSpPr>
        <p:spPr>
          <a:xfrm>
            <a:off x="144000" y="128520"/>
            <a:ext cx="9427320" cy="123480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404040"/>
                </a:solidFill>
                <a:latin typeface="Arial"/>
                <a:ea typeface="DejaVu Sans"/>
              </a:rPr>
              <a:t>Agenda</a:t>
            </a:r>
            <a:endParaRPr/>
          </a:p>
        </p:txBody>
      </p:sp>
      <p:sp>
        <p:nvSpPr>
          <p:cNvPr id="271" name="CustomShape 2"/>
          <p:cNvSpPr/>
          <p:nvPr/>
        </p:nvSpPr>
        <p:spPr>
          <a:xfrm>
            <a:off x="5184000" y="1872000"/>
            <a:ext cx="176040" cy="341640"/>
          </a:xfrm>
          <a:prstGeom prst="rect">
            <a:avLst/>
          </a:prstGeom>
          <a:noFill/>
          <a:ln>
            <a:noFill/>
          </a:ln>
        </p:spPr>
        <p:style>
          <a:lnRef idx="0"/>
          <a:fillRef idx="0"/>
          <a:effectRef idx="0"/>
          <a:fontRef idx="minor"/>
        </p:style>
      </p:sp>
      <p:sp>
        <p:nvSpPr>
          <p:cNvPr id="272" name="CustomShape 3"/>
          <p:cNvSpPr/>
          <p:nvPr/>
        </p:nvSpPr>
        <p:spPr>
          <a:xfrm>
            <a:off x="144000" y="1548000"/>
            <a:ext cx="11371320" cy="3060720"/>
          </a:xfrm>
          <a:prstGeom prst="rect">
            <a:avLst/>
          </a:prstGeom>
          <a:noFill/>
          <a:ln>
            <a:noFill/>
          </a:ln>
        </p:spPr>
        <p:style>
          <a:lnRef idx="0"/>
          <a:fillRef idx="0"/>
          <a:effectRef idx="0"/>
          <a:fontRef idx="minor"/>
        </p:style>
        <p:txBody>
          <a:bodyPr lIns="90000" rIns="90000" tIns="45000" bIns="45000"/>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Wprowadzenie do narzędzi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Zarządzanie testami i incydentami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Narzędzia pomocnicze (robienie screenshotów, walidacja, generatory)</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Automatyzacja</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Systemy kontroli wersji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Continuous Integration</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wydajnościowe</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webservice'ów</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bezpieczeństwa</a:t>
            </a:r>
            <a:endParaRPr/>
          </a:p>
        </p:txBody>
      </p:sp>
      <p:sp>
        <p:nvSpPr>
          <p:cNvPr id="273" name="CustomShape 4"/>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Automatyzacja (Selenium IDE)</a:t>
            </a:r>
            <a:endParaRPr/>
          </a:p>
        </p:txBody>
      </p:sp>
      <p:pic>
        <p:nvPicPr>
          <p:cNvPr id="330" name="Picture 275" descr=""/>
          <p:cNvPicPr/>
          <p:nvPr/>
        </p:nvPicPr>
        <p:blipFill>
          <a:blip r:embed="rId1"/>
          <a:stretch/>
        </p:blipFill>
        <p:spPr>
          <a:xfrm>
            <a:off x="1311120" y="1152000"/>
            <a:ext cx="9551880" cy="5034240"/>
          </a:xfrm>
          <a:prstGeom prst="rect">
            <a:avLst/>
          </a:prstGeom>
          <a:ln>
            <a:noFill/>
          </a:ln>
        </p:spPr>
      </p:pic>
      <p:sp>
        <p:nvSpPr>
          <p:cNvPr id="331"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Automatyzacja (SikuliX)</a:t>
            </a:r>
            <a:endParaRPr/>
          </a:p>
        </p:txBody>
      </p:sp>
      <p:pic>
        <p:nvPicPr>
          <p:cNvPr id="333" name="Picture 277" descr=""/>
          <p:cNvPicPr/>
          <p:nvPr/>
        </p:nvPicPr>
        <p:blipFill>
          <a:blip r:embed="rId1"/>
          <a:stretch/>
        </p:blipFill>
        <p:spPr>
          <a:xfrm>
            <a:off x="1127520" y="1152000"/>
            <a:ext cx="10081800" cy="5395320"/>
          </a:xfrm>
          <a:prstGeom prst="rect">
            <a:avLst/>
          </a:prstGeom>
          <a:ln>
            <a:noFill/>
          </a:ln>
        </p:spPr>
      </p:pic>
      <p:sp>
        <p:nvSpPr>
          <p:cNvPr id="334"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Praca domowa</a:t>
            </a:r>
            <a:endParaRPr/>
          </a:p>
        </p:txBody>
      </p:sp>
      <p:sp>
        <p:nvSpPr>
          <p:cNvPr id="336" name="CustomShape 2"/>
          <p:cNvSpPr/>
          <p:nvPr/>
        </p:nvSpPr>
        <p:spPr>
          <a:xfrm>
            <a:off x="432000" y="1080000"/>
            <a:ext cx="11083320" cy="144504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1. Przy użyciu narzędzia Selenium IDE przeprowadź test logowania do swojej skrzynki pocztowej.</a:t>
            </a:r>
            <a:endParaRPr/>
          </a:p>
          <a:p>
            <a:pPr>
              <a:lnSpc>
                <a:spcPct val="100000"/>
              </a:lnSpc>
            </a:pPr>
            <a:r>
              <a:rPr lang="pl-PL" sz="2400" strike="noStrike">
                <a:solidFill>
                  <a:srgbClr val="000000"/>
                </a:solidFill>
                <a:latin typeface="Arial"/>
                <a:ea typeface="DejaVu Sans"/>
              </a:rPr>
              <a:t>2. Przy życiu narzędzia SikuliX sprawdź, czy 2+9-5*8=48, a następnie czy 2+9-5*8=47</a:t>
            </a:r>
            <a:endParaRPr/>
          </a:p>
        </p:txBody>
      </p:sp>
      <p:sp>
        <p:nvSpPr>
          <p:cNvPr id="337"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Systemy kontroli wersji</a:t>
            </a:r>
            <a:endParaRPr/>
          </a:p>
        </p:txBody>
      </p:sp>
      <p:sp>
        <p:nvSpPr>
          <p:cNvPr id="339" name="CustomShape 2"/>
          <p:cNvSpPr/>
          <p:nvPr/>
        </p:nvSpPr>
        <p:spPr>
          <a:xfrm>
            <a:off x="216000" y="1332000"/>
            <a:ext cx="11659320" cy="34840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Jest to program zapisujący zmiany zachodzące w plikach (wersje), dzięki czemu możemy przejrzeć ich historię i w razie potrzeby – przywrócić. Wszystkie te informacje są zapisywane w tzw. repozytorium projektu.</a:t>
            </a:r>
            <a:endParaRPr/>
          </a:p>
          <a:p>
            <a:pPr>
              <a:lnSpc>
                <a:spcPct val="100000"/>
              </a:lnSpc>
            </a:pPr>
            <a:endParaRPr/>
          </a:p>
          <a:p>
            <a:pPr>
              <a:lnSpc>
                <a:spcPct val="100000"/>
              </a:lnSpc>
            </a:pPr>
            <a:r>
              <a:rPr lang="pl-PL" sz="2400" strike="noStrike">
                <a:solidFill>
                  <a:srgbClr val="000000"/>
                </a:solidFill>
                <a:latin typeface="Arial"/>
                <a:ea typeface="DejaVu Sans"/>
              </a:rPr>
              <a:t>Systemy kontroli wersji umożliwiają:</a:t>
            </a:r>
            <a:endParaRPr/>
          </a:p>
          <a:p>
            <a:pPr>
              <a:lnSpc>
                <a:spcPct val="100000"/>
              </a:lnSpc>
            </a:pPr>
            <a:r>
              <a:rPr lang="pl-PL" sz="2400" strike="noStrike">
                <a:solidFill>
                  <a:srgbClr val="000000"/>
                </a:solidFill>
                <a:latin typeface="Arial"/>
                <a:ea typeface="DejaVu Sans"/>
              </a:rPr>
              <a:t>Przegląd historii zmian wraz z informacją kto i kiedy je wprowadził</a:t>
            </a:r>
            <a:endParaRPr/>
          </a:p>
          <a:p>
            <a:pPr>
              <a:lnSpc>
                <a:spcPct val="100000"/>
              </a:lnSpc>
            </a:pPr>
            <a:r>
              <a:rPr lang="pl-PL" sz="2400" strike="noStrike">
                <a:solidFill>
                  <a:srgbClr val="000000"/>
                </a:solidFill>
                <a:latin typeface="Arial"/>
                <a:ea typeface="DejaVu Sans"/>
              </a:rPr>
              <a:t>Przywrócenie Dowolnej wersji pliku lub nawet całego projektu</a:t>
            </a:r>
            <a:endParaRPr/>
          </a:p>
          <a:p>
            <a:pPr>
              <a:lnSpc>
                <a:spcPct val="100000"/>
              </a:lnSpc>
            </a:pPr>
            <a:r>
              <a:rPr lang="pl-PL" sz="2400" strike="noStrike">
                <a:solidFill>
                  <a:srgbClr val="000000"/>
                </a:solidFill>
                <a:latin typeface="Arial"/>
                <a:ea typeface="DejaVu Sans"/>
              </a:rPr>
              <a:t>Pracę zespołową, poprzez wykorzystywanie zdalnych repozytoriów (w serwisach takich jak GitHub, BitBucket lub GitLab)</a:t>
            </a:r>
            <a:endParaRPr/>
          </a:p>
        </p:txBody>
      </p:sp>
      <p:sp>
        <p:nvSpPr>
          <p:cNvPr id="340"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Git</a:t>
            </a:r>
            <a:endParaRPr/>
          </a:p>
        </p:txBody>
      </p:sp>
      <p:sp>
        <p:nvSpPr>
          <p:cNvPr id="342" name="CustomShape 2"/>
          <p:cNvSpPr/>
          <p:nvPr/>
        </p:nvSpPr>
        <p:spPr>
          <a:xfrm>
            <a:off x="360000" y="1308960"/>
            <a:ext cx="8275320" cy="7653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Najpopularniejszy system kontroli wersji</a:t>
            </a:r>
            <a:endParaRPr/>
          </a:p>
        </p:txBody>
      </p:sp>
      <p:pic>
        <p:nvPicPr>
          <p:cNvPr id="343" name="Picture 284" descr=""/>
          <p:cNvPicPr/>
          <p:nvPr/>
        </p:nvPicPr>
        <p:blipFill>
          <a:blip r:embed="rId1"/>
          <a:stretch/>
        </p:blipFill>
        <p:spPr>
          <a:xfrm>
            <a:off x="1250640" y="1872000"/>
            <a:ext cx="9796320" cy="4287240"/>
          </a:xfrm>
          <a:prstGeom prst="rect">
            <a:avLst/>
          </a:prstGeom>
          <a:ln>
            <a:noFill/>
          </a:ln>
        </p:spPr>
      </p:pic>
      <p:sp>
        <p:nvSpPr>
          <p:cNvPr id="344"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SVN</a:t>
            </a:r>
            <a:endParaRPr/>
          </a:p>
        </p:txBody>
      </p:sp>
      <p:sp>
        <p:nvSpPr>
          <p:cNvPr id="346" name="CustomShape 2"/>
          <p:cNvSpPr/>
          <p:nvPr/>
        </p:nvSpPr>
        <p:spPr>
          <a:xfrm>
            <a:off x="360000" y="1308960"/>
            <a:ext cx="10723320" cy="24645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Repozytorium SVN służy do kontroli wersji plików niebinarnych (czyli np. pliki tekstowe, html, php, bash). Użytkownicy przechowują w nim różne wersje plików, np. skryptów PHP. Możliwe jest również wysłanie innych plików do repozytorium. Należy jednak pamiętać, że SVN służy do kontroli wersji głównie plików tekstowych i wysyłanie innych plików mija się z celem.</a:t>
            </a:r>
            <a:endParaRPr/>
          </a:p>
        </p:txBody>
      </p:sp>
      <p:sp>
        <p:nvSpPr>
          <p:cNvPr id="347"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Git vs. SVN</a:t>
            </a:r>
            <a:endParaRPr/>
          </a:p>
        </p:txBody>
      </p:sp>
      <p:sp>
        <p:nvSpPr>
          <p:cNvPr id="349" name="CustomShape 2"/>
          <p:cNvSpPr/>
          <p:nvPr/>
        </p:nvSpPr>
        <p:spPr>
          <a:xfrm>
            <a:off x="360000" y="1308960"/>
            <a:ext cx="10723320" cy="24645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 w SVN – jeden etap przenoszenia zmian na serwer, w Git są to dwa etapy – zapis do lokalnego repozytorium, a potem na serwer;</a:t>
            </a:r>
            <a:endParaRPr/>
          </a:p>
          <a:p>
            <a:pPr>
              <a:lnSpc>
                <a:spcPct val="100000"/>
              </a:lnSpc>
            </a:pPr>
            <a:r>
              <a:rPr lang="pl-PL" sz="2400" strike="noStrike">
                <a:solidFill>
                  <a:srgbClr val="000000"/>
                </a:solidFill>
                <a:latin typeface="Arial"/>
                <a:ea typeface="DejaVu Sans"/>
              </a:rPr>
              <a:t>- pozwala to na pracę offline, a ponadto możliwe jest wysłanie nie wszystkich zmian, które dokonaliśmy;</a:t>
            </a:r>
            <a:endParaRPr/>
          </a:p>
          <a:p>
            <a:pPr>
              <a:lnSpc>
                <a:spcPct val="100000"/>
              </a:lnSpc>
            </a:pPr>
            <a:r>
              <a:rPr lang="pl-PL" sz="2400" strike="noStrike">
                <a:solidFill>
                  <a:srgbClr val="000000"/>
                </a:solidFill>
                <a:latin typeface="Arial"/>
                <a:ea typeface="DejaVu Sans"/>
              </a:rPr>
              <a:t>- Git jest dużo szybszy :)</a:t>
            </a:r>
            <a:endParaRPr/>
          </a:p>
        </p:txBody>
      </p:sp>
      <p:sp>
        <p:nvSpPr>
          <p:cNvPr id="350"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1"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Praca domowa</a:t>
            </a:r>
            <a:endParaRPr/>
          </a:p>
        </p:txBody>
      </p:sp>
      <p:sp>
        <p:nvSpPr>
          <p:cNvPr id="352" name="CustomShape 2"/>
          <p:cNvSpPr/>
          <p:nvPr/>
        </p:nvSpPr>
        <p:spPr>
          <a:xfrm>
            <a:off x="360000" y="1308960"/>
            <a:ext cx="10723320" cy="416232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1. Stwórz własne repozytorium na GitHub.</a:t>
            </a:r>
            <a:endParaRPr/>
          </a:p>
          <a:p>
            <a:pPr>
              <a:lnSpc>
                <a:spcPct val="100000"/>
              </a:lnSpc>
            </a:pPr>
            <a:r>
              <a:rPr lang="pl-PL" sz="2400" strike="noStrike">
                <a:solidFill>
                  <a:srgbClr val="000000"/>
                </a:solidFill>
                <a:latin typeface="Arial"/>
                <a:ea typeface="DejaVu Sans"/>
              </a:rPr>
              <a:t>2. Dodaj kilku kolegów lub koleżanek z grupy jako contributorów</a:t>
            </a:r>
            <a:endParaRPr/>
          </a:p>
          <a:p>
            <a:pPr>
              <a:lnSpc>
                <a:spcPct val="100000"/>
              </a:lnSpc>
            </a:pPr>
            <a:r>
              <a:rPr lang="pl-PL" sz="2400" strike="noStrike">
                <a:solidFill>
                  <a:srgbClr val="000000"/>
                </a:solidFill>
                <a:latin typeface="Arial"/>
                <a:ea typeface="DejaVu Sans"/>
              </a:rPr>
              <a:t>3. Stwórz plik tekstowy, w którym zapiszesz swoje imię i nazwisko (kolegów poproś o to samo)</a:t>
            </a:r>
            <a:endParaRPr/>
          </a:p>
          <a:p>
            <a:pPr>
              <a:lnSpc>
                <a:spcPct val="100000"/>
              </a:lnSpc>
            </a:pPr>
            <a:r>
              <a:rPr lang="pl-PL" sz="2400" strike="noStrike">
                <a:solidFill>
                  <a:srgbClr val="000000"/>
                </a:solidFill>
                <a:latin typeface="Arial"/>
                <a:ea typeface="DejaVu Sans"/>
              </a:rPr>
              <a:t>4. Znajdź w internecie zdjęcie kota, zapisz je na dysku pod nazwą kot </a:t>
            </a:r>
            <a:r>
              <a:rPr i="1" lang="pl-PL" sz="2400" strike="noStrike">
                <a:solidFill>
                  <a:srgbClr val="000000"/>
                </a:solidFill>
                <a:latin typeface="Arial"/>
                <a:ea typeface="DejaVu Sans"/>
              </a:rPr>
              <a:t>TwojeImię i Nazwisko</a:t>
            </a:r>
            <a:endParaRPr/>
          </a:p>
          <a:p>
            <a:pPr>
              <a:lnSpc>
                <a:spcPct val="100000"/>
              </a:lnSpc>
            </a:pPr>
            <a:r>
              <a:rPr lang="pl-PL" sz="2400" strike="noStrike">
                <a:solidFill>
                  <a:srgbClr val="000000"/>
                </a:solidFill>
                <a:latin typeface="Arial"/>
                <a:ea typeface="DejaVu Sans"/>
              </a:rPr>
              <a:t>5. Wrzuć te pliki do swojego repozytorium</a:t>
            </a:r>
            <a:endParaRPr/>
          </a:p>
          <a:p>
            <a:pPr>
              <a:lnSpc>
                <a:spcPct val="100000"/>
              </a:lnSpc>
            </a:pPr>
            <a:r>
              <a:rPr lang="pl-PL" sz="2400" strike="noStrike">
                <a:solidFill>
                  <a:srgbClr val="000000"/>
                </a:solidFill>
                <a:latin typeface="Arial"/>
                <a:ea typeface="DejaVu Sans"/>
              </a:rPr>
              <a:t>6. Poproś kolegów o wrzucenie swoich plików do Twojego repozytorium</a:t>
            </a:r>
            <a:endParaRPr/>
          </a:p>
          <a:p>
            <a:pPr>
              <a:lnSpc>
                <a:spcPct val="100000"/>
              </a:lnSpc>
            </a:pPr>
            <a:r>
              <a:rPr lang="pl-PL" sz="2400" strike="noStrike">
                <a:solidFill>
                  <a:srgbClr val="000000"/>
                </a:solidFill>
                <a:latin typeface="Arial"/>
                <a:ea typeface="DejaVu Sans"/>
              </a:rPr>
              <a:t>7. „Spulluj się” u siebie</a:t>
            </a:r>
            <a:endParaRPr/>
          </a:p>
          <a:p>
            <a:pPr>
              <a:lnSpc>
                <a:spcPct val="100000"/>
              </a:lnSpc>
            </a:pPr>
            <a:r>
              <a:rPr lang="pl-PL" sz="2400" strike="noStrike">
                <a:solidFill>
                  <a:srgbClr val="000000"/>
                </a:solidFill>
                <a:latin typeface="Arial"/>
                <a:ea typeface="DejaVu Sans"/>
              </a:rPr>
              <a:t>8. Pooglądaj zdjęcia :)</a:t>
            </a:r>
            <a:endParaRPr/>
          </a:p>
          <a:p>
            <a:pPr>
              <a:lnSpc>
                <a:spcPct val="100000"/>
              </a:lnSpc>
            </a:pPr>
            <a:r>
              <a:rPr lang="pl-PL" sz="2400" strike="noStrike">
                <a:solidFill>
                  <a:srgbClr val="000000"/>
                </a:solidFill>
                <a:latin typeface="Arial"/>
                <a:ea typeface="DejaVu Sans"/>
              </a:rPr>
              <a:t>9. W plikach tekstowych kolegów napisz na końcu DZIĘKUJĘ :)</a:t>
            </a:r>
            <a:endParaRPr/>
          </a:p>
          <a:p>
            <a:pPr>
              <a:lnSpc>
                <a:spcPct val="100000"/>
              </a:lnSpc>
            </a:pPr>
            <a:r>
              <a:rPr lang="pl-PL" sz="2400" strike="noStrike">
                <a:solidFill>
                  <a:srgbClr val="000000"/>
                </a:solidFill>
                <a:latin typeface="Arial"/>
                <a:ea typeface="DejaVu Sans"/>
              </a:rPr>
              <a:t>10. Zacommituj i „spushuj” zmiany</a:t>
            </a:r>
            <a:endParaRPr/>
          </a:p>
        </p:txBody>
      </p:sp>
      <p:sp>
        <p:nvSpPr>
          <p:cNvPr id="353"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Continuous Integration (CI)</a:t>
            </a:r>
            <a:endParaRPr/>
          </a:p>
        </p:txBody>
      </p:sp>
      <p:sp>
        <p:nvSpPr>
          <p:cNvPr id="355" name="CustomShape 2"/>
          <p:cNvSpPr/>
          <p:nvPr/>
        </p:nvSpPr>
        <p:spPr>
          <a:xfrm>
            <a:off x="360000" y="1308960"/>
            <a:ext cx="10723320" cy="441756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000000"/>
                </a:solidFill>
                <a:latin typeface="Calibri Light"/>
                <a:ea typeface="DejaVu Sans"/>
              </a:rPr>
              <a:t>Ciągła Integracja (ang. Continuous Integration) to praktyka programistyczna, w której członkowie zespołu często scalają wyniki swojej pracy – z reguły każdy robi to przynajmniej raz dziennie. W tej sposób każdego dnia powstaje kilka zintegrowanych wersji kodu, które są sprawdzane przez automatyczny proces budowania (i testowania).</a:t>
            </a:r>
            <a:endParaRPr/>
          </a:p>
        </p:txBody>
      </p:sp>
      <p:sp>
        <p:nvSpPr>
          <p:cNvPr id="356"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Po co CI to?</a:t>
            </a:r>
            <a:endParaRPr/>
          </a:p>
        </p:txBody>
      </p:sp>
      <p:sp>
        <p:nvSpPr>
          <p:cNvPr id="358" name="CustomShape 2"/>
          <p:cNvSpPr/>
          <p:nvPr/>
        </p:nvSpPr>
        <p:spPr>
          <a:xfrm>
            <a:off x="360000" y="1308960"/>
            <a:ext cx="10723320" cy="381816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pl-PL" sz="2000" strike="noStrike">
                <a:solidFill>
                  <a:srgbClr val="000000"/>
                </a:solidFill>
                <a:latin typeface="Calibri Light"/>
                <a:ea typeface="DejaVu Sans"/>
              </a:rPr>
              <a:t>Ciągła Integracja zmniejsza ryzyko związane z integracją na samym końcu projektu – błędy, niekompatybilność interfejsów, trudny do oszacowania czas na poskładanie całości. </a:t>
            </a:r>
            <a:endParaRPr/>
          </a:p>
          <a:p>
            <a:pPr>
              <a:lnSpc>
                <a:spcPct val="100000"/>
              </a:lnSpc>
              <a:buFont typeface="Arial"/>
              <a:buChar char="•"/>
            </a:pPr>
            <a:r>
              <a:rPr lang="pl-PL" sz="2000" strike="noStrike">
                <a:solidFill>
                  <a:srgbClr val="000000"/>
                </a:solidFill>
                <a:latin typeface="Calibri Light"/>
                <a:ea typeface="DejaVu Sans"/>
              </a:rPr>
              <a:t>CI ułatwia naprawę błędów: ich szybkie wykrywanie sprawia, że łatwiej zlokalizować przyczynę  – wiadomo, co było ostatnio modyfikowane i jaka wersja działała poprawnie.</a:t>
            </a:r>
            <a:endParaRPr/>
          </a:p>
          <a:p>
            <a:pPr>
              <a:lnSpc>
                <a:spcPct val="100000"/>
              </a:lnSpc>
              <a:buFont typeface="Arial"/>
              <a:buChar char="•"/>
            </a:pPr>
            <a:r>
              <a:rPr lang="pl-PL" sz="2000" strike="noStrike">
                <a:solidFill>
                  <a:srgbClr val="000000"/>
                </a:solidFill>
                <a:latin typeface="Calibri Light"/>
                <a:ea typeface="DejaVu Sans"/>
              </a:rPr>
              <a:t>CI chroni przed niespodziankami wynikającymi z różnic pomiędzy środowiskiem deweloperskim a produkcyjnym (np. inne środowisko uruchomieniowe danego języka, niestandardowe biblioteki).</a:t>
            </a:r>
            <a:endParaRPr/>
          </a:p>
          <a:p>
            <a:pPr>
              <a:lnSpc>
                <a:spcPct val="100000"/>
              </a:lnSpc>
              <a:buFont typeface="Arial"/>
              <a:buChar char="•"/>
            </a:pPr>
            <a:r>
              <a:rPr lang="pl-PL" sz="2000" strike="noStrike">
                <a:solidFill>
                  <a:srgbClr val="000000"/>
                </a:solidFill>
                <a:latin typeface="Calibri Light"/>
                <a:ea typeface="DejaVu Sans"/>
              </a:rPr>
              <a:t>CI umożliwia demonstrowanie aplikacji i konsultację z klientem w dowolnym momencie dzięki stałej dostępności ostatniej działającej wersji.</a:t>
            </a:r>
            <a:endParaRPr/>
          </a:p>
          <a:p>
            <a:pPr>
              <a:lnSpc>
                <a:spcPct val="100000"/>
              </a:lnSpc>
              <a:buFont typeface="Arial"/>
              <a:buChar char="•"/>
            </a:pPr>
            <a:r>
              <a:rPr lang="pl-PL" sz="2000" strike="noStrike">
                <a:solidFill>
                  <a:srgbClr val="000000"/>
                </a:solidFill>
                <a:latin typeface="Calibri Light"/>
                <a:ea typeface="DejaVu Sans"/>
              </a:rPr>
              <a:t>CI ułatwia refaktoryzację (po każdej „kosmetycznej” zmianie możemy szybko sprawdzić, czy wszystko gra).</a:t>
            </a:r>
            <a:endParaRPr/>
          </a:p>
          <a:p>
            <a:pPr>
              <a:lnSpc>
                <a:spcPct val="100000"/>
              </a:lnSpc>
              <a:buFont typeface="Arial"/>
              <a:buChar char="•"/>
            </a:pPr>
            <a:r>
              <a:rPr lang="pl-PL" sz="2000" strike="noStrike">
                <a:solidFill>
                  <a:srgbClr val="000000"/>
                </a:solidFill>
                <a:latin typeface="Calibri Light"/>
                <a:ea typeface="DejaVu Sans"/>
              </a:rPr>
              <a:t>Ciągła integracja zdejmuje z programistów obowiązek wykonywania wielu powtarzalnych, nierozwijających (a jednak trudnych!) czynności.</a:t>
            </a:r>
            <a:endParaRPr/>
          </a:p>
        </p:txBody>
      </p:sp>
      <p:sp>
        <p:nvSpPr>
          <p:cNvPr id="359"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CustomShape 1"/>
          <p:cNvSpPr/>
          <p:nvPr/>
        </p:nvSpPr>
        <p:spPr>
          <a:xfrm>
            <a:off x="144000" y="128520"/>
            <a:ext cx="9427320" cy="123480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404040"/>
                </a:solidFill>
                <a:latin typeface="Calibri Light"/>
                <a:ea typeface="DejaVu Sans"/>
              </a:rPr>
              <a:t>Czym są</a:t>
            </a:r>
            <a:r>
              <a:rPr lang="pl-PL" sz="4000" strike="noStrike">
                <a:solidFill>
                  <a:srgbClr val="404040"/>
                </a:solidFill>
                <a:latin typeface="Helvetica-Light"/>
                <a:ea typeface="Helvetica-Light"/>
              </a:rPr>
              <a:t> </a:t>
            </a:r>
            <a:r>
              <a:rPr lang="pl-PL" sz="4000" strike="noStrike">
                <a:solidFill>
                  <a:srgbClr val="404040"/>
                </a:solidFill>
                <a:latin typeface="Calibri Light"/>
                <a:ea typeface="Helvetica-Light"/>
              </a:rPr>
              <a:t>narzędzia testowe i po co nam one?</a:t>
            </a:r>
            <a:endParaRPr/>
          </a:p>
        </p:txBody>
      </p:sp>
      <p:sp>
        <p:nvSpPr>
          <p:cNvPr id="275" name="CustomShape 2"/>
          <p:cNvSpPr/>
          <p:nvPr/>
        </p:nvSpPr>
        <p:spPr>
          <a:xfrm>
            <a:off x="5184000" y="1872000"/>
            <a:ext cx="176040" cy="341640"/>
          </a:xfrm>
          <a:prstGeom prst="rect">
            <a:avLst/>
          </a:prstGeom>
          <a:noFill/>
          <a:ln>
            <a:noFill/>
          </a:ln>
        </p:spPr>
        <p:style>
          <a:lnRef idx="0"/>
          <a:fillRef idx="0"/>
          <a:effectRef idx="0"/>
          <a:fontRef idx="minor"/>
        </p:style>
      </p:sp>
      <p:sp>
        <p:nvSpPr>
          <p:cNvPr id="276" name="CustomShape 3"/>
          <p:cNvSpPr/>
          <p:nvPr/>
        </p:nvSpPr>
        <p:spPr>
          <a:xfrm>
            <a:off x="144000" y="1548000"/>
            <a:ext cx="11371320" cy="306072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800000"/>
                </a:solidFill>
                <a:latin typeface="Calibri Light"/>
                <a:ea typeface="GillSans-Light"/>
              </a:rPr>
              <a:t>Są one wykorzystywane do czynności testowych przez zautomatyzowanie powtarzających się zadań lub wsparcie dla czynności testowych wykonywanych ręcznie takich jak:</a:t>
            </a:r>
            <a:endParaRPr/>
          </a:p>
          <a:p>
            <a:pPr>
              <a:lnSpc>
                <a:spcPct val="100000"/>
              </a:lnSpc>
            </a:pPr>
            <a:r>
              <a:rPr lang="pl-PL" sz="2400" strike="noStrike">
                <a:solidFill>
                  <a:srgbClr val="800000"/>
                </a:solidFill>
                <a:latin typeface="Calibri Light"/>
                <a:ea typeface="GillSans-Light"/>
              </a:rPr>
              <a:t>planowanie testów, projektowanie testów, raportowanie i monitorowanie testów</a:t>
            </a:r>
            <a:endParaRPr/>
          </a:p>
          <a:p>
            <a:pPr>
              <a:lnSpc>
                <a:spcPct val="100000"/>
              </a:lnSpc>
            </a:pPr>
            <a:r>
              <a:rPr lang="pl-PL" sz="2400" strike="noStrike">
                <a:solidFill>
                  <a:srgbClr val="800000"/>
                </a:solidFill>
                <a:latin typeface="Calibri Light"/>
                <a:ea typeface="GillSans-Light"/>
              </a:rPr>
              <a:t>Automatyzacja czynności które zajmuje dużo czasu ręcznie (analiza statyczna)</a:t>
            </a:r>
            <a:endParaRPr/>
          </a:p>
          <a:p>
            <a:pPr>
              <a:lnSpc>
                <a:spcPct val="100000"/>
              </a:lnSpc>
            </a:pPr>
            <a:r>
              <a:rPr lang="pl-PL" sz="2400" strike="noStrike">
                <a:solidFill>
                  <a:srgbClr val="800000"/>
                </a:solidFill>
                <a:latin typeface="Calibri Light"/>
                <a:ea typeface="GillSans-Light"/>
              </a:rPr>
              <a:t>Automatyzować czynności, które nie mogą być wykonane ręcznie (np. testy aplikacji klient-serwer na wielką skalę)</a:t>
            </a:r>
            <a:endParaRPr/>
          </a:p>
          <a:p>
            <a:pPr>
              <a:lnSpc>
                <a:spcPct val="100000"/>
              </a:lnSpc>
            </a:pPr>
            <a:r>
              <a:rPr lang="pl-PL" sz="2400" strike="noStrike">
                <a:solidFill>
                  <a:srgbClr val="800000"/>
                </a:solidFill>
                <a:latin typeface="Calibri Light"/>
                <a:ea typeface="GillSans-Light"/>
              </a:rPr>
              <a:t>Poprawić „niezawodność testów” (np. przez automatyzację porównywanie dużej ilości danych lub symulacje)</a:t>
            </a:r>
            <a:endParaRPr/>
          </a:p>
        </p:txBody>
      </p:sp>
      <p:sp>
        <p:nvSpPr>
          <p:cNvPr id="277" name="CustomShape 4"/>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CI w procesie tworzenia oprogramowania</a:t>
            </a:r>
            <a:endParaRPr/>
          </a:p>
        </p:txBody>
      </p:sp>
      <p:pic>
        <p:nvPicPr>
          <p:cNvPr id="361" name="Picture 296" descr=""/>
          <p:cNvPicPr/>
          <p:nvPr/>
        </p:nvPicPr>
        <p:blipFill>
          <a:blip r:embed="rId1"/>
          <a:stretch/>
        </p:blipFill>
        <p:spPr>
          <a:xfrm>
            <a:off x="2000160" y="1152000"/>
            <a:ext cx="8362440" cy="5065200"/>
          </a:xfrm>
          <a:prstGeom prst="rect">
            <a:avLst/>
          </a:prstGeom>
          <a:ln>
            <a:noFill/>
          </a:ln>
        </p:spPr>
      </p:pic>
      <p:sp>
        <p:nvSpPr>
          <p:cNvPr id="362"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Jenkins</a:t>
            </a:r>
            <a:endParaRPr/>
          </a:p>
        </p:txBody>
      </p:sp>
      <p:pic>
        <p:nvPicPr>
          <p:cNvPr id="364" name="Picture 298" descr=""/>
          <p:cNvPicPr/>
          <p:nvPr/>
        </p:nvPicPr>
        <p:blipFill>
          <a:blip r:embed="rId1"/>
          <a:stretch/>
        </p:blipFill>
        <p:spPr>
          <a:xfrm>
            <a:off x="360000" y="1122480"/>
            <a:ext cx="10806120" cy="4416840"/>
          </a:xfrm>
          <a:prstGeom prst="rect">
            <a:avLst/>
          </a:prstGeom>
          <a:ln>
            <a:noFill/>
          </a:ln>
        </p:spPr>
      </p:pic>
      <p:sp>
        <p:nvSpPr>
          <p:cNvPr id="365"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6"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wydajnościowe</a:t>
            </a:r>
            <a:endParaRPr/>
          </a:p>
        </p:txBody>
      </p:sp>
      <p:sp>
        <p:nvSpPr>
          <p:cNvPr id="367" name="CustomShape 2"/>
          <p:cNvSpPr/>
          <p:nvPr/>
        </p:nvSpPr>
        <p:spPr>
          <a:xfrm>
            <a:off x="360000" y="1308960"/>
            <a:ext cx="10723320" cy="288504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pl-PL" sz="2000" strike="noStrike">
                <a:solidFill>
                  <a:srgbClr val="000000"/>
                </a:solidFill>
                <a:latin typeface="Calibri Light"/>
                <a:ea typeface="DejaVu Sans"/>
              </a:rPr>
              <a:t>Testy wydajnościowe są przeprowadzane w celu oceny stopnia spełnienia wymagań wydajnościowych przez system lub moduł.</a:t>
            </a:r>
            <a:endParaRPr/>
          </a:p>
          <a:p>
            <a:pPr>
              <a:lnSpc>
                <a:spcPct val="100000"/>
              </a:lnSpc>
              <a:buFont typeface="Arial"/>
              <a:buChar char="•"/>
            </a:pPr>
            <a:r>
              <a:rPr lang="pl-PL" sz="2000" strike="noStrike">
                <a:solidFill>
                  <a:srgbClr val="000000"/>
                </a:solidFill>
                <a:latin typeface="Calibri Light"/>
                <a:ea typeface="DejaVu Sans"/>
              </a:rPr>
              <a:t>Istnieje kilka rodzajów wymagań wydajnościowych:</a:t>
            </a:r>
            <a:endParaRPr/>
          </a:p>
          <a:p>
            <a:pPr>
              <a:lnSpc>
                <a:spcPct val="100000"/>
              </a:lnSpc>
              <a:buFont typeface="Arial"/>
              <a:buChar char="•"/>
            </a:pPr>
            <a:r>
              <a:rPr lang="pl-PL" sz="2000" strike="noStrike">
                <a:solidFill>
                  <a:srgbClr val="000000"/>
                </a:solidFill>
                <a:latin typeface="Calibri Light"/>
                <a:ea typeface="DejaVu Sans"/>
              </a:rPr>
              <a:t>wymagania na szybkość przetwarzania,</a:t>
            </a:r>
            <a:endParaRPr/>
          </a:p>
          <a:p>
            <a:pPr>
              <a:lnSpc>
                <a:spcPct val="100000"/>
              </a:lnSpc>
              <a:buFont typeface="Arial"/>
              <a:buChar char="•"/>
            </a:pPr>
            <a:r>
              <a:rPr lang="pl-PL" sz="2000" strike="noStrike">
                <a:solidFill>
                  <a:srgbClr val="000000"/>
                </a:solidFill>
                <a:latin typeface="Calibri Light"/>
                <a:ea typeface="DejaVu Sans"/>
              </a:rPr>
              <a:t>wymagania na równoległość przetwarzania,</a:t>
            </a:r>
            <a:endParaRPr/>
          </a:p>
          <a:p>
            <a:pPr>
              <a:lnSpc>
                <a:spcPct val="100000"/>
              </a:lnSpc>
              <a:buFont typeface="Arial"/>
              <a:buChar char="•"/>
            </a:pPr>
            <a:r>
              <a:rPr lang="pl-PL" sz="2000" strike="noStrike">
                <a:solidFill>
                  <a:srgbClr val="000000"/>
                </a:solidFill>
                <a:latin typeface="Calibri Light"/>
                <a:ea typeface="DejaVu Sans"/>
              </a:rPr>
              <a:t>wymagania na wielkość obsługiwanych danych.</a:t>
            </a:r>
            <a:endParaRPr/>
          </a:p>
          <a:p>
            <a:pPr>
              <a:lnSpc>
                <a:spcPct val="100000"/>
              </a:lnSpc>
              <a:buFont typeface="Arial"/>
              <a:buChar char="•"/>
            </a:pPr>
            <a:r>
              <a:rPr lang="pl-PL" sz="2000" strike="noStrike">
                <a:solidFill>
                  <a:srgbClr val="000000"/>
                </a:solidFill>
                <a:latin typeface="Calibri Light"/>
                <a:ea typeface="DejaVu Sans"/>
              </a:rPr>
              <a:t>Testy wydajnościowe przeprowadza się zwykle w dwóch sytuacjach: na granicy wymagania wydajnościowego oraz powyżej wymagania wydajnościowego. W tym drugim przypadku testy są nazywane przeciążeniowymi.</a:t>
            </a:r>
            <a:endParaRPr/>
          </a:p>
        </p:txBody>
      </p:sp>
      <p:sp>
        <p:nvSpPr>
          <p:cNvPr id="368"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JMeter</a:t>
            </a:r>
            <a:endParaRPr/>
          </a:p>
        </p:txBody>
      </p:sp>
      <p:pic>
        <p:nvPicPr>
          <p:cNvPr id="370" name="Picture 302" descr=""/>
          <p:cNvPicPr/>
          <p:nvPr/>
        </p:nvPicPr>
        <p:blipFill>
          <a:blip r:embed="rId1"/>
          <a:stretch/>
        </p:blipFill>
        <p:spPr>
          <a:xfrm>
            <a:off x="1593360" y="1152000"/>
            <a:ext cx="8949240" cy="5028120"/>
          </a:xfrm>
          <a:prstGeom prst="rect">
            <a:avLst/>
          </a:prstGeom>
          <a:ln>
            <a:noFill/>
          </a:ln>
        </p:spPr>
      </p:pic>
      <p:sp>
        <p:nvSpPr>
          <p:cNvPr id="371"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Gatling</a:t>
            </a:r>
            <a:endParaRPr/>
          </a:p>
        </p:txBody>
      </p:sp>
      <p:sp>
        <p:nvSpPr>
          <p:cNvPr id="373" name="CustomShape 2"/>
          <p:cNvSpPr/>
          <p:nvPr/>
        </p:nvSpPr>
        <p:spPr>
          <a:xfrm>
            <a:off x="360000" y="1308960"/>
            <a:ext cx="10723320" cy="2885040"/>
          </a:xfrm>
          <a:prstGeom prst="rect">
            <a:avLst/>
          </a:prstGeom>
          <a:noFill/>
          <a:ln>
            <a:noFill/>
          </a:ln>
        </p:spPr>
        <p:style>
          <a:lnRef idx="0"/>
          <a:fillRef idx="0"/>
          <a:effectRef idx="0"/>
          <a:fontRef idx="minor"/>
        </p:style>
        <p:txBody>
          <a:bodyPr lIns="90000" rIns="90000" tIns="45000" bIns="45000"/>
          <a:p>
            <a:pPr>
              <a:lnSpc>
                <a:spcPct val="100000"/>
              </a:lnSpc>
              <a:buSzPct val="45000"/>
              <a:buFont typeface="Arial"/>
              <a:buAutoNum type="arabicPeriod"/>
            </a:pPr>
            <a:r>
              <a:rPr lang="pl-PL" sz="2000" strike="noStrike">
                <a:solidFill>
                  <a:srgbClr val="000000"/>
                </a:solidFill>
                <a:latin typeface="Calibri Light"/>
                <a:ea typeface="DejaVu Sans"/>
              </a:rPr>
              <a:t>jest darmowym narzędziem do wykonywania testów wydajnościowych,</a:t>
            </a:r>
            <a:endParaRPr/>
          </a:p>
          <a:p>
            <a:pPr>
              <a:lnSpc>
                <a:spcPct val="100000"/>
              </a:lnSpc>
              <a:buSzPct val="45000"/>
              <a:buFont typeface="Arial"/>
              <a:buAutoNum type="arabicPeriod"/>
            </a:pPr>
            <a:r>
              <a:rPr lang="pl-PL" sz="2000" strike="noStrike">
                <a:solidFill>
                  <a:srgbClr val="000000"/>
                </a:solidFill>
                <a:latin typeface="Calibri Light"/>
                <a:ea typeface="DejaVu Sans"/>
              </a:rPr>
              <a:t>działa na systemach Windows, Linux oraz MacOS,</a:t>
            </a:r>
            <a:endParaRPr/>
          </a:p>
          <a:p>
            <a:pPr>
              <a:lnSpc>
                <a:spcPct val="100000"/>
              </a:lnSpc>
              <a:buSzPct val="45000"/>
              <a:buFont typeface="Arial"/>
              <a:buAutoNum type="arabicPeriod"/>
            </a:pPr>
            <a:r>
              <a:rPr lang="pl-PL" sz="2000" strike="noStrike">
                <a:solidFill>
                  <a:srgbClr val="000000"/>
                </a:solidFill>
                <a:latin typeface="Calibri Light"/>
                <a:ea typeface="DejaVu Sans"/>
              </a:rPr>
              <a:t>został napisany głównie w języku Scala i jest oparty o AKKA i NETTY,</a:t>
            </a:r>
            <a:endParaRPr/>
          </a:p>
          <a:p>
            <a:pPr>
              <a:lnSpc>
                <a:spcPct val="100000"/>
              </a:lnSpc>
              <a:buSzPct val="45000"/>
              <a:buFont typeface="Arial"/>
              <a:buAutoNum type="arabicPeriod"/>
            </a:pPr>
            <a:r>
              <a:rPr lang="pl-PL" sz="2000" strike="noStrike">
                <a:solidFill>
                  <a:srgbClr val="000000"/>
                </a:solidFill>
                <a:latin typeface="Calibri Light"/>
                <a:ea typeface="DejaVu Sans"/>
              </a:rPr>
              <a:t>dzięki zastosowanym rozwiązaniom posiada asynchroniczną architekturę, wprowadza model aktora, który jest zorientowany na wysyłanie wiadomości zamiast tworzenia dedykowanych wątków, pozwalając na generowanie większych obciążeń,</a:t>
            </a:r>
            <a:endParaRPr/>
          </a:p>
          <a:p>
            <a:pPr>
              <a:lnSpc>
                <a:spcPct val="100000"/>
              </a:lnSpc>
              <a:buSzPct val="45000"/>
              <a:buFont typeface="Arial"/>
              <a:buAutoNum type="arabicPeriod"/>
            </a:pPr>
            <a:r>
              <a:rPr lang="pl-PL" sz="2000" strike="noStrike">
                <a:solidFill>
                  <a:srgbClr val="000000"/>
                </a:solidFill>
                <a:latin typeface="Calibri Light"/>
                <a:ea typeface="DejaVu Sans"/>
              </a:rPr>
              <a:t>skrypty testowe są pisane w Scali, przy czym wystarczy podstawowa znajomość tego języka, gdyż skrypty są tworzone z wykorzystaniem łatwego w użyciu DSL (Domain Specific Language), przez co tworzenie i późniejsze zrozumienie skryptów jest proste,</a:t>
            </a:r>
            <a:endParaRPr/>
          </a:p>
        </p:txBody>
      </p:sp>
      <p:sp>
        <p:nvSpPr>
          <p:cNvPr id="374"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5"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webservice (Postman)</a:t>
            </a:r>
            <a:endParaRPr/>
          </a:p>
        </p:txBody>
      </p:sp>
      <p:pic>
        <p:nvPicPr>
          <p:cNvPr id="376" name="Picture 306" descr=""/>
          <p:cNvPicPr/>
          <p:nvPr/>
        </p:nvPicPr>
        <p:blipFill>
          <a:blip r:embed="rId1"/>
          <a:stretch/>
        </p:blipFill>
        <p:spPr>
          <a:xfrm>
            <a:off x="1548360" y="1152000"/>
            <a:ext cx="9497880" cy="5106600"/>
          </a:xfrm>
          <a:prstGeom prst="rect">
            <a:avLst/>
          </a:prstGeom>
          <a:ln>
            <a:noFill/>
          </a:ln>
        </p:spPr>
      </p:pic>
      <p:sp>
        <p:nvSpPr>
          <p:cNvPr id="377"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8"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bezpieczeństwa (OWASP)</a:t>
            </a:r>
            <a:endParaRPr/>
          </a:p>
        </p:txBody>
      </p:sp>
      <p:sp>
        <p:nvSpPr>
          <p:cNvPr id="379" name="CustomShape 2"/>
          <p:cNvSpPr/>
          <p:nvPr/>
        </p:nvSpPr>
        <p:spPr>
          <a:xfrm>
            <a:off x="360000" y="1308960"/>
            <a:ext cx="10723320" cy="24645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OWASP - globalna, profesjonalna fundacja, działająca charytatywnie (non-profit), otwarta dla każdego, kto interesuje się zabezpieczeniami w oprogramowaniu</a:t>
            </a:r>
            <a:endParaRPr/>
          </a:p>
        </p:txBody>
      </p:sp>
      <p:pic>
        <p:nvPicPr>
          <p:cNvPr id="380" name="Google Shape;219;p35" descr=""/>
          <p:cNvPicPr/>
          <p:nvPr/>
        </p:nvPicPr>
        <p:blipFill>
          <a:blip r:embed="rId1"/>
          <a:stretch/>
        </p:blipFill>
        <p:spPr>
          <a:xfrm>
            <a:off x="2177640" y="2952000"/>
            <a:ext cx="7322760" cy="2588400"/>
          </a:xfrm>
          <a:prstGeom prst="rect">
            <a:avLst/>
          </a:prstGeom>
          <a:ln>
            <a:noFill/>
          </a:ln>
        </p:spPr>
      </p:pic>
      <p:sp>
        <p:nvSpPr>
          <p:cNvPr id="381"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2"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a:t>
            </a:r>
            <a:endParaRPr/>
          </a:p>
        </p:txBody>
      </p:sp>
      <p:sp>
        <p:nvSpPr>
          <p:cNvPr id="383" name="CustomShape 2"/>
          <p:cNvSpPr/>
          <p:nvPr/>
        </p:nvSpPr>
        <p:spPr>
          <a:xfrm>
            <a:off x="360000" y="1308960"/>
            <a:ext cx="10723320" cy="2464560"/>
          </a:xfrm>
          <a:prstGeom prst="rect">
            <a:avLst/>
          </a:prstGeom>
          <a:noFill/>
          <a:ln>
            <a:noFill/>
          </a:ln>
        </p:spPr>
        <p:style>
          <a:lnRef idx="0"/>
          <a:fillRef idx="0"/>
          <a:effectRef idx="0"/>
          <a:fontRef idx="minor"/>
        </p:style>
      </p:sp>
      <p:pic>
        <p:nvPicPr>
          <p:cNvPr id="384" name="Google Shape;231;p36" descr=""/>
          <p:cNvPicPr/>
          <p:nvPr/>
        </p:nvPicPr>
        <p:blipFill>
          <a:blip r:embed="rId1"/>
          <a:stretch/>
        </p:blipFill>
        <p:spPr>
          <a:xfrm>
            <a:off x="795240" y="1157040"/>
            <a:ext cx="4667400" cy="3231360"/>
          </a:xfrm>
          <a:prstGeom prst="rect">
            <a:avLst/>
          </a:prstGeom>
          <a:ln>
            <a:noFill/>
          </a:ln>
        </p:spPr>
      </p:pic>
      <p:sp>
        <p:nvSpPr>
          <p:cNvPr id="385" name="CustomShape 3"/>
          <p:cNvSpPr/>
          <p:nvPr/>
        </p:nvSpPr>
        <p:spPr>
          <a:xfrm>
            <a:off x="794880" y="4572000"/>
            <a:ext cx="4385520" cy="53640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web</a:t>
            </a:r>
            <a:endParaRPr/>
          </a:p>
        </p:txBody>
      </p:sp>
      <p:pic>
        <p:nvPicPr>
          <p:cNvPr id="386" name="Google Shape;226;p36" descr=""/>
          <p:cNvPicPr/>
          <p:nvPr/>
        </p:nvPicPr>
        <p:blipFill>
          <a:blip r:embed="rId2"/>
          <a:stretch/>
        </p:blipFill>
        <p:spPr>
          <a:xfrm>
            <a:off x="6332400" y="1485720"/>
            <a:ext cx="4968000" cy="1174680"/>
          </a:xfrm>
          <a:prstGeom prst="rect">
            <a:avLst/>
          </a:prstGeom>
          <a:ln>
            <a:noFill/>
          </a:ln>
        </p:spPr>
      </p:pic>
      <p:sp>
        <p:nvSpPr>
          <p:cNvPr id="387" name="CustomShape 4"/>
          <p:cNvSpPr/>
          <p:nvPr/>
        </p:nvSpPr>
        <p:spPr>
          <a:xfrm>
            <a:off x="7650360" y="2735640"/>
            <a:ext cx="3129120" cy="38844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IoT</a:t>
            </a:r>
            <a:endParaRPr/>
          </a:p>
        </p:txBody>
      </p:sp>
      <p:pic>
        <p:nvPicPr>
          <p:cNvPr id="388" name="Google Shape;229;p36" descr=""/>
          <p:cNvPicPr/>
          <p:nvPr/>
        </p:nvPicPr>
        <p:blipFill>
          <a:blip r:embed="rId3"/>
          <a:stretch/>
        </p:blipFill>
        <p:spPr>
          <a:xfrm>
            <a:off x="7552800" y="3353040"/>
            <a:ext cx="3086280" cy="1587240"/>
          </a:xfrm>
          <a:prstGeom prst="rect">
            <a:avLst/>
          </a:prstGeom>
          <a:ln>
            <a:noFill/>
          </a:ln>
        </p:spPr>
      </p:pic>
      <p:sp>
        <p:nvSpPr>
          <p:cNvPr id="389" name="CustomShape 5"/>
          <p:cNvSpPr/>
          <p:nvPr/>
        </p:nvSpPr>
        <p:spPr>
          <a:xfrm rot="21562200">
            <a:off x="7281720" y="4971600"/>
            <a:ext cx="4017240" cy="38844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mobile</a:t>
            </a:r>
            <a:endParaRPr/>
          </a:p>
        </p:txBody>
      </p:sp>
      <p:sp>
        <p:nvSpPr>
          <p:cNvPr id="390" name="CustomShape 6"/>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1" name="CustomShape 1"/>
          <p:cNvSpPr/>
          <p:nvPr/>
        </p:nvSpPr>
        <p:spPr>
          <a:xfrm>
            <a:off x="907920" y="1509480"/>
            <a:ext cx="7768440" cy="3937320"/>
          </a:xfrm>
          <a:prstGeom prst="rect">
            <a:avLst/>
          </a:prstGeom>
          <a:noFill/>
          <a:ln>
            <a:noFill/>
          </a:ln>
        </p:spPr>
        <p:style>
          <a:lnRef idx="0"/>
          <a:fillRef idx="0"/>
          <a:effectRef idx="0"/>
          <a:fontRef idx="minor"/>
        </p:style>
        <p:txBody>
          <a:bodyPr lIns="90000" rIns="90000" tIns="45000" bIns="45000"/>
          <a:p>
            <a:pPr>
              <a:lnSpc>
                <a:spcPct val="90000"/>
              </a:lnSpc>
            </a:pPr>
            <a:endParaRPr/>
          </a:p>
          <a:p>
            <a:pPr>
              <a:lnSpc>
                <a:spcPct val="90000"/>
              </a:lnSpc>
            </a:pPr>
            <a:endParaRPr/>
          </a:p>
        </p:txBody>
      </p:sp>
      <p:sp>
        <p:nvSpPr>
          <p:cNvPr id="392" name="CustomShape 2"/>
          <p:cNvSpPr/>
          <p:nvPr/>
        </p:nvSpPr>
        <p:spPr>
          <a:xfrm>
            <a:off x="4215600" y="2894040"/>
            <a:ext cx="3679920" cy="1428480"/>
          </a:xfrm>
          <a:prstGeom prst="roundRect">
            <a:avLst>
              <a:gd name="adj" fmla="val 13776"/>
            </a:avLst>
          </a:prstGeom>
          <a:solidFill>
            <a:srgbClr val="999999"/>
          </a:solidFill>
          <a:ln w="25560">
            <a:solidFill>
              <a:srgbClr val="006f6f"/>
            </a:solidFill>
            <a:miter/>
          </a:ln>
        </p:spPr>
        <p:style>
          <a:lnRef idx="0"/>
          <a:fillRef idx="0"/>
          <a:effectRef idx="0"/>
          <a:fontRef idx="minor"/>
        </p:style>
      </p:sp>
      <p:sp>
        <p:nvSpPr>
          <p:cNvPr id="393" name="CustomShape 3"/>
          <p:cNvSpPr/>
          <p:nvPr/>
        </p:nvSpPr>
        <p:spPr>
          <a:xfrm>
            <a:off x="4454640" y="3350520"/>
            <a:ext cx="3202560" cy="491400"/>
          </a:xfrm>
          <a:prstGeom prst="rect">
            <a:avLst/>
          </a:prstGeom>
          <a:noFill/>
          <a:ln>
            <a:noFill/>
          </a:ln>
        </p:spPr>
        <p:style>
          <a:lnRef idx="0"/>
          <a:fillRef idx="0"/>
          <a:effectRef idx="0"/>
          <a:fontRef idx="minor"/>
        </p:style>
        <p:txBody>
          <a:bodyPr lIns="68400" rIns="68400" tIns="34200" bIns="34200"/>
          <a:p>
            <a:pPr>
              <a:lnSpc>
                <a:spcPct val="100000"/>
              </a:lnSpc>
            </a:pPr>
            <a:r>
              <a:rPr lang="pl-PL" sz="2100" strike="noStrike">
                <a:solidFill>
                  <a:srgbClr val="ffffff"/>
                </a:solidFill>
                <a:latin typeface="Calibri"/>
                <a:ea typeface="Calibri"/>
              </a:rPr>
              <a:t>OWASP Top10 Web</a:t>
            </a:r>
            <a:endParaRPr/>
          </a:p>
        </p:txBody>
      </p:sp>
      <p:sp>
        <p:nvSpPr>
          <p:cNvPr id="394" name="CustomShape 4"/>
          <p:cNvSpPr/>
          <p:nvPr/>
        </p:nvSpPr>
        <p:spPr>
          <a:xfrm>
            <a:off x="1315440" y="4330080"/>
            <a:ext cx="190656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395" name="CustomShape 5"/>
          <p:cNvSpPr/>
          <p:nvPr/>
        </p:nvSpPr>
        <p:spPr>
          <a:xfrm>
            <a:off x="1311480" y="231084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396" name="CustomShape 6"/>
          <p:cNvSpPr/>
          <p:nvPr/>
        </p:nvSpPr>
        <p:spPr>
          <a:xfrm>
            <a:off x="1309680" y="3320640"/>
            <a:ext cx="1906200" cy="81396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397" name="CustomShape 7"/>
          <p:cNvSpPr/>
          <p:nvPr/>
        </p:nvSpPr>
        <p:spPr>
          <a:xfrm>
            <a:off x="1309680" y="130104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398" name="CustomShape 8"/>
          <p:cNvSpPr/>
          <p:nvPr/>
        </p:nvSpPr>
        <p:spPr>
          <a:xfrm>
            <a:off x="1309680" y="533952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399" name="CustomShape 9"/>
          <p:cNvSpPr/>
          <p:nvPr/>
        </p:nvSpPr>
        <p:spPr>
          <a:xfrm>
            <a:off x="8890200" y="433008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00" name="CustomShape 10"/>
          <p:cNvSpPr/>
          <p:nvPr/>
        </p:nvSpPr>
        <p:spPr>
          <a:xfrm>
            <a:off x="8885880" y="2310840"/>
            <a:ext cx="190656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01" name="CustomShape 11"/>
          <p:cNvSpPr/>
          <p:nvPr/>
        </p:nvSpPr>
        <p:spPr>
          <a:xfrm>
            <a:off x="8884800" y="3320640"/>
            <a:ext cx="1906200" cy="81396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02" name="CustomShape 12"/>
          <p:cNvSpPr/>
          <p:nvPr/>
        </p:nvSpPr>
        <p:spPr>
          <a:xfrm>
            <a:off x="8884800" y="130104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03" name="CustomShape 13"/>
          <p:cNvSpPr/>
          <p:nvPr/>
        </p:nvSpPr>
        <p:spPr>
          <a:xfrm>
            <a:off x="8884800" y="5339520"/>
            <a:ext cx="1906200" cy="81432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04" name="CustomShape 14"/>
          <p:cNvSpPr/>
          <p:nvPr/>
        </p:nvSpPr>
        <p:spPr>
          <a:xfrm flipH="1">
            <a:off x="3497400" y="425124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05" name="CustomShape 15"/>
          <p:cNvSpPr/>
          <p:nvPr/>
        </p:nvSpPr>
        <p:spPr>
          <a:xfrm>
            <a:off x="6960960" y="4251240"/>
            <a:ext cx="169704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06" name="CustomShape 16"/>
          <p:cNvSpPr/>
          <p:nvPr/>
        </p:nvSpPr>
        <p:spPr>
          <a:xfrm flipH="1">
            <a:off x="3229200" y="4251240"/>
            <a:ext cx="1606680" cy="7095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07" name="CustomShape 17"/>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08" name="CustomShape 18"/>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09" name="CustomShape 19"/>
          <p:cNvSpPr/>
          <p:nvPr/>
        </p:nvSpPr>
        <p:spPr>
          <a:xfrm rot="10800000">
            <a:off x="13593960" y="3844080"/>
            <a:ext cx="93600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10" name="CustomShape 20"/>
          <p:cNvSpPr/>
          <p:nvPr/>
        </p:nvSpPr>
        <p:spPr>
          <a:xfrm>
            <a:off x="7271640" y="4017600"/>
            <a:ext cx="1606680" cy="70956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11" name="CustomShape 21"/>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12" name="CustomShape 22"/>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13" name="CustomShape 23"/>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14" name="CustomShape 24"/>
          <p:cNvSpPr/>
          <p:nvPr/>
        </p:nvSpPr>
        <p:spPr>
          <a:xfrm>
            <a:off x="1438920" y="1319400"/>
            <a:ext cx="1545120" cy="549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A1: </a:t>
            </a:r>
            <a:r>
              <a:rPr lang="pl-PL" sz="1200" strike="noStrike">
                <a:solidFill>
                  <a:srgbClr val="ffffff"/>
                </a:solidFill>
                <a:latin typeface="Calibri"/>
                <a:ea typeface="Calibri"/>
              </a:rPr>
              <a:t>Wstrzyknięcia </a:t>
            </a:r>
            <a:endParaRPr/>
          </a:p>
        </p:txBody>
      </p:sp>
      <p:sp>
        <p:nvSpPr>
          <p:cNvPr id="415" name="CustomShape 25"/>
          <p:cNvSpPr/>
          <p:nvPr/>
        </p:nvSpPr>
        <p:spPr>
          <a:xfrm>
            <a:off x="1420920" y="2328120"/>
            <a:ext cx="1744200" cy="54972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A2: </a:t>
            </a:r>
            <a:r>
              <a:rPr lang="pl-PL" sz="1200" strike="noStrike">
                <a:solidFill>
                  <a:srgbClr val="ffffff"/>
                </a:solidFill>
                <a:latin typeface="Calibri"/>
                <a:ea typeface="Calibri"/>
              </a:rPr>
              <a:t>Uwierzytelnienie</a:t>
            </a:r>
            <a:endParaRPr/>
          </a:p>
        </p:txBody>
      </p:sp>
      <p:sp>
        <p:nvSpPr>
          <p:cNvPr id="416" name="CustomShape 26"/>
          <p:cNvSpPr/>
          <p:nvPr/>
        </p:nvSpPr>
        <p:spPr>
          <a:xfrm>
            <a:off x="1406520" y="3350880"/>
            <a:ext cx="1743840" cy="783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A3: </a:t>
            </a:r>
            <a:endParaRPr/>
          </a:p>
          <a:p>
            <a:pPr>
              <a:lnSpc>
                <a:spcPct val="100000"/>
              </a:lnSpc>
            </a:pPr>
            <a:r>
              <a:rPr lang="pl-PL" sz="1200" strike="noStrike">
                <a:solidFill>
                  <a:srgbClr val="ffffff"/>
                </a:solidFill>
                <a:latin typeface="Calibri"/>
                <a:ea typeface="Calibri"/>
              </a:rPr>
              <a:t>Ekspozycja danych wrażliwych</a:t>
            </a:r>
            <a:endParaRPr/>
          </a:p>
        </p:txBody>
      </p:sp>
      <p:sp>
        <p:nvSpPr>
          <p:cNvPr id="417" name="CustomShape 27"/>
          <p:cNvSpPr/>
          <p:nvPr/>
        </p:nvSpPr>
        <p:spPr>
          <a:xfrm>
            <a:off x="1419120" y="4361760"/>
            <a:ext cx="1744200" cy="549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A4: </a:t>
            </a:r>
            <a:endParaRPr/>
          </a:p>
          <a:p>
            <a:pPr>
              <a:lnSpc>
                <a:spcPct val="100000"/>
              </a:lnSpc>
            </a:pPr>
            <a:r>
              <a:rPr lang="pl-PL" sz="1200" strike="noStrike">
                <a:solidFill>
                  <a:srgbClr val="ffffff"/>
                </a:solidFill>
                <a:latin typeface="Calibri"/>
                <a:ea typeface="Calibri"/>
              </a:rPr>
              <a:t>XXE</a:t>
            </a:r>
            <a:endParaRPr/>
          </a:p>
        </p:txBody>
      </p:sp>
      <p:sp>
        <p:nvSpPr>
          <p:cNvPr id="418" name="CustomShape 28"/>
          <p:cNvSpPr/>
          <p:nvPr/>
        </p:nvSpPr>
        <p:spPr>
          <a:xfrm>
            <a:off x="1391040" y="5317200"/>
            <a:ext cx="1545480" cy="7095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A5:</a:t>
            </a:r>
            <a:endParaRPr/>
          </a:p>
          <a:p>
            <a:pPr>
              <a:lnSpc>
                <a:spcPct val="100000"/>
              </a:lnSpc>
            </a:pPr>
            <a:r>
              <a:rPr lang="pl-PL" sz="1200" strike="noStrike">
                <a:solidFill>
                  <a:srgbClr val="ffffff"/>
                </a:solidFill>
                <a:latin typeface="Calibri"/>
                <a:ea typeface="Calibri"/>
              </a:rPr>
              <a:t>Nieprawidłowa kontrola dostępu</a:t>
            </a:r>
            <a:endParaRPr/>
          </a:p>
        </p:txBody>
      </p:sp>
      <p:sp>
        <p:nvSpPr>
          <p:cNvPr id="419" name="CustomShape 29"/>
          <p:cNvSpPr/>
          <p:nvPr/>
        </p:nvSpPr>
        <p:spPr>
          <a:xfrm>
            <a:off x="8964720" y="1306800"/>
            <a:ext cx="1743840" cy="783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A6: </a:t>
            </a:r>
            <a:endParaRPr/>
          </a:p>
          <a:p>
            <a:pPr>
              <a:lnSpc>
                <a:spcPct val="100000"/>
              </a:lnSpc>
            </a:pPr>
            <a:r>
              <a:rPr lang="pl-PL" sz="1200" strike="noStrike">
                <a:solidFill>
                  <a:srgbClr val="ffffff"/>
                </a:solidFill>
                <a:latin typeface="Calibri"/>
                <a:ea typeface="Calibri"/>
              </a:rPr>
              <a:t>Błędna konfiguracja bezpieczeństwa </a:t>
            </a:r>
            <a:endParaRPr/>
          </a:p>
        </p:txBody>
      </p:sp>
      <p:sp>
        <p:nvSpPr>
          <p:cNvPr id="420" name="CustomShape 30"/>
          <p:cNvSpPr/>
          <p:nvPr/>
        </p:nvSpPr>
        <p:spPr>
          <a:xfrm>
            <a:off x="8977680" y="2263320"/>
            <a:ext cx="1744200" cy="54972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A7: </a:t>
            </a:r>
            <a:endParaRPr/>
          </a:p>
          <a:p>
            <a:pPr>
              <a:lnSpc>
                <a:spcPct val="100000"/>
              </a:lnSpc>
            </a:pPr>
            <a:r>
              <a:rPr lang="pl-PL" sz="1200" strike="noStrike">
                <a:solidFill>
                  <a:srgbClr val="ffffff"/>
                </a:solidFill>
                <a:latin typeface="Calibri"/>
                <a:ea typeface="Calibri"/>
              </a:rPr>
              <a:t>XSS</a:t>
            </a:r>
            <a:endParaRPr/>
          </a:p>
        </p:txBody>
      </p:sp>
      <p:sp>
        <p:nvSpPr>
          <p:cNvPr id="421" name="CustomShape 31"/>
          <p:cNvSpPr/>
          <p:nvPr/>
        </p:nvSpPr>
        <p:spPr>
          <a:xfrm>
            <a:off x="8961120" y="3330360"/>
            <a:ext cx="1743840" cy="783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A8: </a:t>
            </a:r>
            <a:endParaRPr/>
          </a:p>
          <a:p>
            <a:pPr>
              <a:lnSpc>
                <a:spcPct val="100000"/>
              </a:lnSpc>
            </a:pPr>
            <a:r>
              <a:rPr lang="pl-PL" sz="1200" strike="noStrike">
                <a:solidFill>
                  <a:srgbClr val="ffffff"/>
                </a:solidFill>
                <a:latin typeface="Calibri"/>
                <a:ea typeface="Calibri"/>
              </a:rPr>
              <a:t>Niebezpieczna deserializacja</a:t>
            </a:r>
            <a:endParaRPr/>
          </a:p>
        </p:txBody>
      </p:sp>
      <p:sp>
        <p:nvSpPr>
          <p:cNvPr id="422" name="CustomShape 32"/>
          <p:cNvSpPr/>
          <p:nvPr/>
        </p:nvSpPr>
        <p:spPr>
          <a:xfrm>
            <a:off x="9014760" y="4321080"/>
            <a:ext cx="1743840" cy="78336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A9: </a:t>
            </a:r>
            <a:endParaRPr/>
          </a:p>
          <a:p>
            <a:pPr>
              <a:lnSpc>
                <a:spcPct val="100000"/>
              </a:lnSpc>
            </a:pPr>
            <a:r>
              <a:rPr lang="pl-PL" sz="1200" strike="noStrike">
                <a:solidFill>
                  <a:srgbClr val="ffffff"/>
                </a:solidFill>
                <a:latin typeface="Calibri"/>
                <a:ea typeface="Calibri"/>
              </a:rPr>
              <a:t>Komponenty z podatnościami</a:t>
            </a:r>
            <a:endParaRPr/>
          </a:p>
        </p:txBody>
      </p:sp>
      <p:sp>
        <p:nvSpPr>
          <p:cNvPr id="423" name="CustomShape 33"/>
          <p:cNvSpPr/>
          <p:nvPr/>
        </p:nvSpPr>
        <p:spPr>
          <a:xfrm>
            <a:off x="8997120" y="5290560"/>
            <a:ext cx="1743840" cy="92880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A10: </a:t>
            </a:r>
            <a:endParaRPr/>
          </a:p>
          <a:p>
            <a:pPr>
              <a:lnSpc>
                <a:spcPct val="100000"/>
              </a:lnSpc>
            </a:pPr>
            <a:r>
              <a:rPr lang="pl-PL" sz="1100" strike="noStrike">
                <a:solidFill>
                  <a:srgbClr val="ffffff"/>
                </a:solidFill>
                <a:latin typeface="Calibri"/>
                <a:ea typeface="Calibri"/>
              </a:rPr>
              <a:t>Nieodpowiednie logowanie i monitorowanie</a:t>
            </a:r>
            <a:endParaRPr/>
          </a:p>
        </p:txBody>
      </p:sp>
      <p:sp>
        <p:nvSpPr>
          <p:cNvPr id="424" name="CustomShape 34"/>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25" name="CustomShape 35"/>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6" name="CustomShape 1"/>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27" name="CustomShape 2"/>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28" name="CustomShape 3"/>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29" name="CustomShape 4"/>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30" name="CustomShape 5"/>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31" name="CustomShape 6"/>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32" name="CustomShape 7"/>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33" name="CustomShape 8"/>
          <p:cNvSpPr/>
          <p:nvPr/>
        </p:nvSpPr>
        <p:spPr>
          <a:xfrm>
            <a:off x="216000" y="1080000"/>
            <a:ext cx="11662920" cy="4507200"/>
          </a:xfrm>
          <a:prstGeom prst="rect">
            <a:avLst/>
          </a:prstGeom>
          <a:noFill/>
          <a:ln>
            <a:noFill/>
          </a:ln>
        </p:spPr>
        <p:style>
          <a:lnRef idx="0"/>
          <a:fillRef idx="0"/>
          <a:effectRef idx="0"/>
          <a:fontRef idx="minor"/>
        </p:style>
        <p:txBody>
          <a:bodyPr lIns="90000" rIns="90000" tIns="45000" bIns="45000"/>
          <a:p>
            <a:r>
              <a:rPr b="1" lang="pl-PL" sz="2400" strike="noStrike">
                <a:solidFill>
                  <a:srgbClr val="000000"/>
                </a:solidFill>
                <a:latin typeface="Arial"/>
                <a:ea typeface="DejaVu Sans"/>
              </a:rPr>
              <a:t>Wstrzyknięcia</a:t>
            </a:r>
            <a:r>
              <a:rPr lang="pl-PL" sz="2400" strike="noStrike">
                <a:solidFill>
                  <a:srgbClr val="000000"/>
                </a:solidFill>
                <a:latin typeface="Arial"/>
                <a:ea typeface="DejaVu Sans"/>
              </a:rPr>
              <a:t> - jeżeli w aplikacji nie zostanie zastosowane odpowiednie filtrowanie danych, to atakujący będzie mógł przesłać exploit w formie tekstowej wykorzystujący odpowiednią składnię docelowego interpretera. Wartości zostaną potraktowane jak polecenia, co może skutkować nieautoryzowanym dostępem do poufnych informacji, a nawet przejęciem kontroli naWd atakowanym systemem.</a:t>
            </a:r>
            <a:endParaRPr/>
          </a:p>
          <a:p>
            <a:r>
              <a:rPr b="1" lang="pl-PL" sz="2400" strike="noStrike">
                <a:solidFill>
                  <a:srgbClr val="000000"/>
                </a:solidFill>
                <a:latin typeface="Arial"/>
                <a:ea typeface="DejaVu Sans"/>
              </a:rPr>
              <a:t>Wadliwa obsługa uwierzytelniania i sesji - p</a:t>
            </a:r>
            <a:r>
              <a:rPr lang="pl-PL" sz="2400" strike="noStrike">
                <a:solidFill>
                  <a:srgbClr val="000000"/>
                </a:solidFill>
                <a:latin typeface="Arial"/>
                <a:ea typeface="DejaVu Sans"/>
              </a:rPr>
              <a:t>oprawne wdrożenie funkcji związanych z uwierzytelnianiem i obsługą sesji w aplikacji nie jest łatwe. Atakujący może wykorzystać nie tylko odkryte przez siebie usterki techniczne w implementacji lub konfiguracji oprogramowania, ale też błędy projektowe i organizacyjne. Konsekwencje ataku bywają zwykle poważne i obejmują uzyskanie nieautoryzowanego dostępu do sesji, przejęcie haseł lub tokenów, wykonanie poleceń na prawach zalogowanego użytkownika itp.</a:t>
            </a:r>
            <a:endParaRPr/>
          </a:p>
          <a:p>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CustomShape 1"/>
          <p:cNvSpPr/>
          <p:nvPr/>
        </p:nvSpPr>
        <p:spPr>
          <a:xfrm>
            <a:off x="360000" y="144000"/>
            <a:ext cx="9715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Przykładowe narzędzia</a:t>
            </a:r>
            <a:endParaRPr/>
          </a:p>
        </p:txBody>
      </p:sp>
      <p:sp>
        <p:nvSpPr>
          <p:cNvPr id="279" name="CustomShape 2"/>
          <p:cNvSpPr/>
          <p:nvPr/>
        </p:nvSpPr>
        <p:spPr>
          <a:xfrm>
            <a:off x="432000" y="1080000"/>
            <a:ext cx="11299320" cy="306072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pl-PL" sz="2400" strike="noStrike">
                <a:solidFill>
                  <a:srgbClr val="000000"/>
                </a:solidFill>
                <a:latin typeface="Calibri Light"/>
                <a:ea typeface="DejaVu Sans"/>
              </a:rPr>
              <a:t>Zarządzanie błędami i testami</a:t>
            </a:r>
            <a:endParaRPr/>
          </a:p>
          <a:p>
            <a:pPr>
              <a:lnSpc>
                <a:spcPct val="100000"/>
              </a:lnSpc>
            </a:pPr>
            <a:r>
              <a:rPr lang="pl-PL" sz="2400" strike="noStrike">
                <a:solidFill>
                  <a:srgbClr val="000000"/>
                </a:solidFill>
                <a:latin typeface="Calibri Light"/>
                <a:ea typeface="DejaVu Sans"/>
              </a:rPr>
              <a:t>Tworzenie screenshotów i nagrywanie ekranu</a:t>
            </a:r>
            <a:endParaRPr/>
          </a:p>
          <a:p>
            <a:pPr>
              <a:lnSpc>
                <a:spcPct val="100000"/>
              </a:lnSpc>
            </a:pPr>
            <a:r>
              <a:rPr lang="pl-PL" sz="2400" strike="noStrike">
                <a:solidFill>
                  <a:srgbClr val="000000"/>
                </a:solidFill>
                <a:latin typeface="Calibri Light"/>
                <a:ea typeface="DejaVu Sans"/>
              </a:rPr>
              <a:t>Generatory</a:t>
            </a:r>
            <a:endParaRPr/>
          </a:p>
          <a:p>
            <a:pPr>
              <a:lnSpc>
                <a:spcPct val="100000"/>
              </a:lnSpc>
            </a:pPr>
            <a:r>
              <a:rPr lang="pl-PL" sz="2400" strike="noStrike">
                <a:solidFill>
                  <a:srgbClr val="000000"/>
                </a:solidFill>
                <a:latin typeface="Calibri Light"/>
                <a:ea typeface="DejaVu Sans"/>
              </a:rPr>
              <a:t>Wtyczki i konsole przeglądarkowe</a:t>
            </a:r>
            <a:endParaRPr/>
          </a:p>
          <a:p>
            <a:pPr>
              <a:lnSpc>
                <a:spcPct val="100000"/>
              </a:lnSpc>
            </a:pPr>
            <a:r>
              <a:rPr lang="pl-PL" sz="2400" strike="noStrike">
                <a:solidFill>
                  <a:srgbClr val="000000"/>
                </a:solidFill>
                <a:latin typeface="Calibri Light"/>
                <a:ea typeface="DejaVu Sans"/>
              </a:rPr>
              <a:t>Narzędzia do automatyzacji</a:t>
            </a:r>
            <a:endParaRPr/>
          </a:p>
          <a:p>
            <a:pPr>
              <a:lnSpc>
                <a:spcPct val="100000"/>
              </a:lnSpc>
            </a:pPr>
            <a:r>
              <a:rPr lang="pl-PL" sz="2400" strike="noStrike">
                <a:solidFill>
                  <a:srgbClr val="000000"/>
                </a:solidFill>
                <a:latin typeface="Calibri Light"/>
                <a:ea typeface="DejaVu Sans"/>
              </a:rPr>
              <a:t>Systemy kontroli wersji</a:t>
            </a:r>
            <a:endParaRPr/>
          </a:p>
          <a:p>
            <a:pPr>
              <a:lnSpc>
                <a:spcPct val="100000"/>
              </a:lnSpc>
            </a:pPr>
            <a:r>
              <a:rPr lang="pl-PL" sz="2400" strike="noStrike">
                <a:solidFill>
                  <a:srgbClr val="000000"/>
                </a:solidFill>
                <a:latin typeface="Calibri Light"/>
                <a:ea typeface="DejaVu Sans"/>
              </a:rPr>
              <a:t>Narzędzia do Continuous Integration</a:t>
            </a:r>
            <a:endParaRPr/>
          </a:p>
        </p:txBody>
      </p:sp>
      <p:sp>
        <p:nvSpPr>
          <p:cNvPr id="280"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CustomShape 1"/>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35" name="CustomShape 2"/>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36" name="CustomShape 3"/>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37" name="CustomShape 4"/>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38" name="CustomShape 5"/>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39" name="CustomShape 6"/>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40" name="CustomShape 7"/>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41" name="CustomShape 8"/>
          <p:cNvSpPr/>
          <p:nvPr/>
        </p:nvSpPr>
        <p:spPr>
          <a:xfrm>
            <a:off x="216000" y="1080000"/>
            <a:ext cx="11662920" cy="508896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Cross-Site Scripting (XSS) – skrypty międzyserwisowe </a:t>
            </a:r>
            <a:r>
              <a:rPr lang="pl-PL" sz="2200" strike="noStrike">
                <a:solidFill>
                  <a:srgbClr val="000000"/>
                </a:solidFill>
                <a:latin typeface="Arial"/>
                <a:ea typeface="DejaVu Sans"/>
              </a:rPr>
              <a:t>- Luki XSS, w przeciwieństwie do wspomnianych wyżej wstrzyknięć, nie mają wpływu na logikę aplikacji po stronie serwera, pozwalają za to atakującemu na wykonywanie złośliwych skryptów w przeglądarce ofiary. Dzieje się tak, gdy aplikacja pobiera niezaufane dane i wysyła je do przeglądarki bez wcześniejszej walidacji. Skutkiem wykorzystania błędów tego typu może być np. przechwycenie sesji zalogowanego użytkownika, dynamiczna podmiana zawartości strony, jak również hostowanie złośliwego oprogramowania z wykorzystaniem zaatakowanej aplikacji.</a:t>
            </a:r>
            <a:endParaRPr/>
          </a:p>
          <a:p>
            <a:r>
              <a:rPr b="1" lang="pl-PL" sz="2200" strike="noStrike">
                <a:solidFill>
                  <a:srgbClr val="000000"/>
                </a:solidFill>
                <a:latin typeface="Arial"/>
                <a:ea typeface="DejaVu Sans"/>
              </a:rPr>
              <a:t>Insecure Direct Object References</a:t>
            </a:r>
            <a:r>
              <a:rPr lang="pl-PL" sz="2200" strike="noStrike">
                <a:solidFill>
                  <a:srgbClr val="000000"/>
                </a:solidFill>
                <a:latin typeface="Arial"/>
                <a:ea typeface="DejaVu Sans"/>
              </a:rPr>
              <a:t> – W aplikacjach, w których występują różne poziomy uprawnień, zdarzają się problemy wynikające z możliwości bezpośredniego dostępu do różnych obiektów w systemie (takich jak pliki, katalogi czy klucze bazy danych). Brak zdefiniowanych reguł dostępności sprawia, że atakujący może odpowiednio manipulować odwołaniami w celu dostania się do poufnych danych. Przykładowo, jeśli aplikacja nie sprawdza uprawnień użytkownika na poziomie funkcji przyjmującej identyfikator obiektu, a te tworzone są w przewidywalny sposób, to znajomość identyfikatora będzie wystarczająca, by móc wykonać takie same operacje na obiekcie jak uprawniony użytkownik.</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 name="CustomShape 1"/>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3" name="CustomShape 2"/>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4" name="CustomShape 3"/>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5" name="CustomShape 4"/>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6" name="CustomShape 5"/>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47" name="CustomShape 6"/>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48" name="CustomShape 7"/>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49" name="CustomShape 8"/>
          <p:cNvSpPr/>
          <p:nvPr/>
        </p:nvSpPr>
        <p:spPr>
          <a:xfrm>
            <a:off x="216000" y="1080000"/>
            <a:ext cx="11662920" cy="540144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Security Misconfiguration – niepoprawna konfiguracja </a:t>
            </a:r>
            <a:r>
              <a:rPr lang="pl-PL" sz="2200" strike="noStrike">
                <a:solidFill>
                  <a:srgbClr val="000000"/>
                </a:solidFill>
                <a:latin typeface="Arial"/>
                <a:ea typeface="DejaVu Sans"/>
              </a:rPr>
              <a:t>- błędy konfiguracji zabezpieczeń mogą wystąpić w każdej warstwie aplikacji – nie tylko w jej własnym kodzie, ale też w innych elementach składających się na całość systemu, m.in. w użytych przez programistów bibliotekach i frameworkach, silnikach baz danych, serwerach aplikacyjnych czy urządzeniach sieciowych. Atakujący wykorzystuje zwykle domyślne konta, nieużywane strony, niezałatane podatności lub niezabezpieczone pliki i katalogi, by uzyskać nieautoryzowany dostęp do danych. Może się zdarzyć, że umożliwi mu to całkowite przejęcie kontroli nad zaatakowanym systemem.</a:t>
            </a:r>
            <a:endParaRPr/>
          </a:p>
          <a:p>
            <a:r>
              <a:rPr b="1" lang="pl-PL" sz="2200" strike="noStrike">
                <a:solidFill>
                  <a:srgbClr val="000000"/>
                </a:solidFill>
                <a:latin typeface="Arial"/>
                <a:ea typeface="DejaVu Sans"/>
              </a:rPr>
              <a:t>Sensitive Data Exposure – nieodpowiednie zabezpieczenie poufnych danych</a:t>
            </a:r>
            <a:r>
              <a:rPr lang="pl-PL" sz="2200" strike="noStrike">
                <a:solidFill>
                  <a:srgbClr val="000000"/>
                </a:solidFill>
                <a:latin typeface="Arial"/>
                <a:ea typeface="DejaVu Sans"/>
              </a:rPr>
              <a:t> - omawiając to zagrożenie, należy przede wszystkim wspomnieć o niewystarczających zabezpieczeniach kryptograficznych i niewłaściwym zabezpieczeniu wymiany danych. Wciąż wiele aplikacji przechowuje poufne dane (takie jak hasła użytkowników czy numery kart kredytowych), używając błędnie zaimplementowanej enkrypcji lub hashowania bez tzw. salta. W wyniku ataku może dojść do kradzieży takich danych i ich ujawnienia. Równie często aplikacje przesyłają w sieci dane, nie dbając o ich poufność i integralność. Mogą np. stosować wygasłe certyfikaty lub zbyt słabe algorytmy szyfrowania, co stwarza szerokie pole do nadużyć.</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0" name="CustomShape 1"/>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1" name="CustomShape 2"/>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2" name="CustomShape 3"/>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3" name="CustomShape 4"/>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4" name="CustomShape 5"/>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55" name="CustomShape 6"/>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56" name="CustomShape 7"/>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57" name="CustomShape 8"/>
          <p:cNvSpPr/>
          <p:nvPr/>
        </p:nvSpPr>
        <p:spPr>
          <a:xfrm>
            <a:off x="216000" y="1080000"/>
            <a:ext cx="11662920" cy="383904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Missing Function Level Access Control – nieodpowiednia kontrola uprawnień – użytkowników - </a:t>
            </a:r>
            <a:r>
              <a:rPr lang="pl-PL" sz="2200" strike="noStrike">
                <a:solidFill>
                  <a:srgbClr val="000000"/>
                </a:solidFill>
                <a:latin typeface="Arial"/>
                <a:ea typeface="DejaVu Sans"/>
              </a:rPr>
              <a:t>aplikacje często obsługują zapytania do stron bez odpowiedniej walidacji. Niesprawdzanie, czy dana osoba powinna mieć dostęp do żądanej strony, pozwala atakującemu na wykonywanie akcji bez uwierzytelnienia lub z prawami innego użytkownika. Głównym celem tego typu ataków są oczywiście funkcje administracyjne.</a:t>
            </a:r>
            <a:endParaRPr/>
          </a:p>
          <a:p>
            <a:r>
              <a:rPr b="1" lang="pl-PL" sz="2200" strike="noStrike">
                <a:solidFill>
                  <a:srgbClr val="000000"/>
                </a:solidFill>
                <a:latin typeface="Arial"/>
                <a:ea typeface="DejaVu Sans"/>
              </a:rPr>
              <a:t>Cross-Site Request Forgery (CSRF) – fałszowanie żądań</a:t>
            </a:r>
            <a:r>
              <a:rPr lang="pl-PL" sz="2200" strike="noStrike">
                <a:solidFill>
                  <a:srgbClr val="000000"/>
                </a:solidFill>
                <a:latin typeface="Arial"/>
                <a:ea typeface="DejaVu Sans"/>
              </a:rPr>
              <a:t> - podatność ta często bywa mylona z XSS, ponieważ tak jak ona pozwala zaatakować przeglądarkę użytkownika, nie część serwerową aplikacji webowej. W tym przypadku celem atakującego jest wykorzystanie uprawnień ofiary do wykonania interesujących go nieautoryzowanych akcji. Odbywa się to dzięki podmienionym zapytaniom HTTP. Powodzenie ataku zależy od tego, czy atakujący jest w stanie przewidzieć, jak powinno wyglądać żądanie, które zostanie zaakceptowane przez serwer.</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CustomShape 1"/>
          <p:cNvSpPr/>
          <p:nvPr/>
        </p:nvSpPr>
        <p:spPr>
          <a:xfrm rot="10800000">
            <a:off x="22051440" y="19711080"/>
            <a:ext cx="1696680" cy="164736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9" name="CustomShape 2"/>
          <p:cNvSpPr/>
          <p:nvPr/>
        </p:nvSpPr>
        <p:spPr>
          <a:xfrm rot="10800000">
            <a:off x="20971080" y="10384560"/>
            <a:ext cx="1606680" cy="7099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0" name="CustomShape 3"/>
          <p:cNvSpPr/>
          <p:nvPr/>
        </p:nvSpPr>
        <p:spPr>
          <a:xfrm flipH="1" rot="10800000">
            <a:off x="18240120" y="3856320"/>
            <a:ext cx="936360" cy="8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1" name="CustomShape 4"/>
          <p:cNvSpPr/>
          <p:nvPr/>
        </p:nvSpPr>
        <p:spPr>
          <a:xfrm flipH="1" rot="10800000">
            <a:off x="25673760" y="19622160"/>
            <a:ext cx="1696680" cy="164772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2" name="CustomShape 5"/>
          <p:cNvSpPr/>
          <p:nvPr/>
        </p:nvSpPr>
        <p:spPr>
          <a:xfrm flipH="1" rot="10800000">
            <a:off x="25047360" y="10237320"/>
            <a:ext cx="1606680" cy="70992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63" name="CustomShape 6"/>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64" name="CustomShape 7"/>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65" name="CustomShape 8"/>
          <p:cNvSpPr/>
          <p:nvPr/>
        </p:nvSpPr>
        <p:spPr>
          <a:xfrm>
            <a:off x="216000" y="1080000"/>
            <a:ext cx="11662920" cy="446400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Using Components with Known Vulnerabilities – używanie komponentów ze znanymi podatnościami - </a:t>
            </a:r>
            <a:r>
              <a:rPr lang="pl-PL" sz="2200" strike="noStrike">
                <a:solidFill>
                  <a:srgbClr val="000000"/>
                </a:solidFill>
                <a:latin typeface="Arial"/>
                <a:ea typeface="DejaVu Sans"/>
              </a:rPr>
              <a:t>zdecydowana większość powstających obecnie aplikacji bazuje na gotowych już bibliotekach i frameworkach, które – jak każde oprogramowanie – mogą mieć błędy. W teorii można temu zaradzić, instalując udostępniane przez producentów poprawki. Często jednak okazuje się, że zaktualizowane komponenty nie będą współdziałać z tymi, które nie otrzymały łatek. W efekcie aplikacja pozostaje niezałatana, co pozwala na przeprowadzanie mniej lub bardziej wyrafinowanych ataków.</a:t>
            </a:r>
            <a:endParaRPr/>
          </a:p>
          <a:p>
            <a:r>
              <a:rPr b="1" lang="pl-PL" sz="2200" strike="noStrike">
                <a:solidFill>
                  <a:srgbClr val="000000"/>
                </a:solidFill>
                <a:latin typeface="Arial"/>
                <a:ea typeface="DejaVu Sans"/>
              </a:rPr>
              <a:t>Unvalidated Redirects and Forwards – nieodpowiednia walidacja przekierowań</a:t>
            </a:r>
            <a:r>
              <a:rPr lang="pl-PL" sz="2200" strike="noStrike">
                <a:solidFill>
                  <a:srgbClr val="000000"/>
                </a:solidFill>
                <a:latin typeface="Arial"/>
                <a:ea typeface="DejaVu Sans"/>
              </a:rPr>
              <a:t> - Ostatnie zagrożenie w zestawieniu OWASP dotyczy sytuacji, w których aplikacje webowe przekierowują użytkownika na inne strony, wykorzystując niezaufane dane. Przy braku odpowiedniej walidacji atakujący może dodać do oryginalnego odnośnika ciąg znaków, który zaprowadzi ofiarę na stronę ze złośliwym oprogramowaniem albo wyłudzającą poufne dane.</a:t>
            </a:r>
            <a:endParaRPr/>
          </a:p>
          <a:p>
            <a:r>
              <a:rPr lang="pl-PL" sz="2200" strike="noStrike">
                <a:solidFill>
                  <a:srgbClr val="000000"/>
                </a:solidFill>
                <a:latin typeface="Arial"/>
                <a:ea typeface="DejaVu Sans"/>
              </a:rPr>
              <a:t>Powyżej opisane błędy należą do najbardziej krytycznych i najczęściej wykorzystywanych, dlatego warto je mieć na uwadze, tworząc i zabezpieczając własne aplikacje internetowe.</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Testing Guide</a:t>
            </a:r>
            <a:endParaRPr/>
          </a:p>
          <a:p>
            <a:pPr>
              <a:lnSpc>
                <a:spcPct val="85000"/>
              </a:lnSpc>
            </a:pPr>
            <a:endParaRPr/>
          </a:p>
        </p:txBody>
      </p:sp>
      <p:sp>
        <p:nvSpPr>
          <p:cNvPr id="467" name="CustomShape 2"/>
          <p:cNvSpPr/>
          <p:nvPr/>
        </p:nvSpPr>
        <p:spPr>
          <a:xfrm>
            <a:off x="360000" y="1308960"/>
            <a:ext cx="10723320" cy="2464560"/>
          </a:xfrm>
          <a:prstGeom prst="rect">
            <a:avLst/>
          </a:prstGeom>
          <a:noFill/>
          <a:ln>
            <a:noFill/>
          </a:ln>
        </p:spPr>
        <p:style>
          <a:lnRef idx="0"/>
          <a:fillRef idx="0"/>
          <a:effectRef idx="0"/>
          <a:fontRef idx="minor"/>
        </p:style>
      </p:sp>
      <p:sp>
        <p:nvSpPr>
          <p:cNvPr id="468" name="CustomShape 3"/>
          <p:cNvSpPr/>
          <p:nvPr/>
        </p:nvSpPr>
        <p:spPr>
          <a:xfrm>
            <a:off x="7650360" y="2735640"/>
            <a:ext cx="3129120" cy="388440"/>
          </a:xfrm>
          <a:prstGeom prst="rect">
            <a:avLst/>
          </a:prstGeom>
          <a:noFill/>
          <a:ln>
            <a:noFill/>
          </a:ln>
        </p:spPr>
        <p:style>
          <a:lnRef idx="0"/>
          <a:fillRef idx="0"/>
          <a:effectRef idx="0"/>
          <a:fontRef idx="minor"/>
        </p:style>
      </p:sp>
      <p:sp>
        <p:nvSpPr>
          <p:cNvPr id="469" name="CustomShape 4"/>
          <p:cNvSpPr/>
          <p:nvPr/>
        </p:nvSpPr>
        <p:spPr>
          <a:xfrm rot="21562200">
            <a:off x="7281720" y="4971600"/>
            <a:ext cx="4017240" cy="388440"/>
          </a:xfrm>
          <a:prstGeom prst="rect">
            <a:avLst/>
          </a:prstGeom>
          <a:noFill/>
          <a:ln>
            <a:noFill/>
          </a:ln>
        </p:spPr>
        <p:style>
          <a:lnRef idx="0"/>
          <a:fillRef idx="0"/>
          <a:effectRef idx="0"/>
          <a:fontRef idx="minor"/>
        </p:style>
      </p:sp>
      <p:sp>
        <p:nvSpPr>
          <p:cNvPr id="470" name="CustomShape 5"/>
          <p:cNvSpPr/>
          <p:nvPr/>
        </p:nvSpPr>
        <p:spPr>
          <a:xfrm>
            <a:off x="265680" y="2246760"/>
            <a:ext cx="11788560" cy="2464920"/>
          </a:xfrm>
          <a:prstGeom prst="rect">
            <a:avLst/>
          </a:prstGeom>
          <a:noFill/>
          <a:ln>
            <a:noFill/>
          </a:ln>
        </p:spPr>
        <p:style>
          <a:lnRef idx="0"/>
          <a:fillRef idx="0"/>
          <a:effectRef idx="0"/>
          <a:fontRef idx="minor"/>
        </p:style>
        <p:txBody>
          <a:bodyPr lIns="90000" rIns="90000" tIns="45000" bIns="45000"/>
          <a:p>
            <a:pPr>
              <a:lnSpc>
                <a:spcPct val="100000"/>
              </a:lnSpc>
            </a:pPr>
            <a:r>
              <a:rPr lang="pl-PL" strike="noStrike">
                <a:solidFill>
                  <a:srgbClr val="000000"/>
                </a:solidFill>
                <a:latin typeface="Arial"/>
                <a:ea typeface="Arial"/>
              </a:rPr>
              <a:t>Obszerne opisy testowania aplikacji zarówno w ujęciu </a:t>
            </a:r>
            <a:r>
              <a:rPr b="1" lang="pl-PL" strike="noStrike">
                <a:solidFill>
                  <a:srgbClr val="000000"/>
                </a:solidFill>
                <a:latin typeface="Arial"/>
                <a:ea typeface="Arial"/>
              </a:rPr>
              <a:t>black box</a:t>
            </a:r>
            <a:r>
              <a:rPr lang="pl-PL" strike="noStrike">
                <a:solidFill>
                  <a:srgbClr val="000000"/>
                </a:solidFill>
                <a:latin typeface="Arial"/>
                <a:ea typeface="Arial"/>
              </a:rPr>
              <a:t> jak i </a:t>
            </a:r>
            <a:r>
              <a:rPr b="1" lang="pl-PL" strike="noStrike">
                <a:solidFill>
                  <a:srgbClr val="000000"/>
                </a:solidFill>
                <a:latin typeface="Arial"/>
                <a:ea typeface="Arial"/>
              </a:rPr>
              <a:t>white/grey box</a:t>
            </a:r>
            <a:endParaRPr/>
          </a:p>
          <a:p>
            <a:pPr>
              <a:lnSpc>
                <a:spcPct val="90000"/>
              </a:lnSpc>
            </a:pPr>
            <a:endParaRPr/>
          </a:p>
          <a:p>
            <a:pPr>
              <a:lnSpc>
                <a:spcPct val="90000"/>
              </a:lnSpc>
            </a:pPr>
            <a:r>
              <a:rPr b="1" lang="pl-PL" strike="noStrike">
                <a:solidFill>
                  <a:srgbClr val="000000"/>
                </a:solidFill>
                <a:latin typeface="Arial"/>
                <a:ea typeface="Arial"/>
              </a:rPr>
              <a:t>Dobrze się czyta </a:t>
            </a:r>
            <a:endParaRPr/>
          </a:p>
          <a:p>
            <a:pPr>
              <a:lnSpc>
                <a:spcPct val="90000"/>
              </a:lnSpc>
            </a:pPr>
            <a:endParaRPr/>
          </a:p>
          <a:p>
            <a:pPr>
              <a:lnSpc>
                <a:spcPct val="90000"/>
              </a:lnSpc>
            </a:pPr>
            <a:r>
              <a:rPr lang="pl-PL" strike="noStrike">
                <a:solidFill>
                  <a:srgbClr val="000000"/>
                </a:solidFill>
                <a:latin typeface="Arial"/>
                <a:ea typeface="Arial"/>
              </a:rPr>
              <a:t>Dzieli przeprowadzane testy na 2 fazy: </a:t>
            </a:r>
            <a:r>
              <a:rPr b="1" lang="pl-PL" strike="noStrike">
                <a:solidFill>
                  <a:srgbClr val="000000"/>
                </a:solidFill>
                <a:latin typeface="Arial"/>
                <a:ea typeface="Arial"/>
              </a:rPr>
              <a:t>pasywną i aktywną</a:t>
            </a:r>
            <a:endParaRPr/>
          </a:p>
          <a:p>
            <a:pPr>
              <a:lnSpc>
                <a:spcPct val="90000"/>
              </a:lnSpc>
            </a:pPr>
            <a:endParaRPr/>
          </a:p>
          <a:p>
            <a:pPr>
              <a:lnSpc>
                <a:spcPct val="90000"/>
              </a:lnSpc>
            </a:pPr>
            <a:r>
              <a:rPr lang="pl-PL" strike="noStrike">
                <a:solidFill>
                  <a:srgbClr val="000000"/>
                </a:solidFill>
                <a:latin typeface="Arial"/>
                <a:ea typeface="Arial"/>
              </a:rPr>
              <a:t>Stanowi kompendium wiedzy o testach bezpieczeństwa i poza metodologią wykonywania testów może być źródłem szerokiej wiedzy z zakresu testów.</a:t>
            </a:r>
            <a:endParaRPr/>
          </a:p>
          <a:p>
            <a:pPr>
              <a:lnSpc>
                <a:spcPct val="90000"/>
              </a:lnSpc>
            </a:pPr>
            <a:endParaRPr/>
          </a:p>
          <a:p>
            <a:pPr>
              <a:lnSpc>
                <a:spcPct val="90000"/>
              </a:lnSpc>
            </a:pPr>
            <a:r>
              <a:rPr lang="pl-PL" strike="noStrike">
                <a:solidFill>
                  <a:srgbClr val="000000"/>
                </a:solidFill>
                <a:latin typeface="Arial"/>
                <a:ea typeface="Arial"/>
              </a:rPr>
              <a:t>https://www.owasp.org/index.php/OWASP_Testing_Guide_v4_Table_of_Contents</a:t>
            </a:r>
            <a:endParaRPr/>
          </a:p>
          <a:p>
            <a:pPr>
              <a:lnSpc>
                <a:spcPct val="90000"/>
              </a:lnSpc>
            </a:pPr>
            <a:r>
              <a:rPr lang="pl-PL" strike="noStrike">
                <a:solidFill>
                  <a:srgbClr val="000000"/>
                </a:solidFill>
                <a:latin typeface="Arial"/>
                <a:ea typeface="Arial"/>
              </a:rPr>
              <a:t> </a:t>
            </a:r>
            <a:endParaRPr/>
          </a:p>
        </p:txBody>
      </p:sp>
      <p:sp>
        <p:nvSpPr>
          <p:cNvPr id="471" name="CustomShape 6"/>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400" strike="noStrike">
                <a:solidFill>
                  <a:srgbClr val="404040"/>
                </a:solidFill>
                <a:latin typeface="Calibri Light"/>
                <a:ea typeface="DejaVu Sans"/>
              </a:rPr>
              <a:t>Penetration Testing Execution Standard</a:t>
            </a:r>
            <a:endParaRPr/>
          </a:p>
          <a:p>
            <a:pPr>
              <a:lnSpc>
                <a:spcPct val="85000"/>
              </a:lnSpc>
            </a:pPr>
            <a:endParaRPr/>
          </a:p>
        </p:txBody>
      </p:sp>
      <p:sp>
        <p:nvSpPr>
          <p:cNvPr id="473" name="CustomShape 2"/>
          <p:cNvSpPr/>
          <p:nvPr/>
        </p:nvSpPr>
        <p:spPr>
          <a:xfrm>
            <a:off x="360000" y="1308960"/>
            <a:ext cx="10723320" cy="2464560"/>
          </a:xfrm>
          <a:prstGeom prst="rect">
            <a:avLst/>
          </a:prstGeom>
          <a:noFill/>
          <a:ln>
            <a:noFill/>
          </a:ln>
        </p:spPr>
        <p:style>
          <a:lnRef idx="0"/>
          <a:fillRef idx="0"/>
          <a:effectRef idx="0"/>
          <a:fontRef idx="minor"/>
        </p:style>
      </p:sp>
      <p:sp>
        <p:nvSpPr>
          <p:cNvPr id="474" name="CustomShape 3"/>
          <p:cNvSpPr/>
          <p:nvPr/>
        </p:nvSpPr>
        <p:spPr>
          <a:xfrm>
            <a:off x="7650360" y="2735640"/>
            <a:ext cx="3129120" cy="388440"/>
          </a:xfrm>
          <a:prstGeom prst="rect">
            <a:avLst/>
          </a:prstGeom>
          <a:noFill/>
          <a:ln>
            <a:noFill/>
          </a:ln>
        </p:spPr>
        <p:style>
          <a:lnRef idx="0"/>
          <a:fillRef idx="0"/>
          <a:effectRef idx="0"/>
          <a:fontRef idx="minor"/>
        </p:style>
      </p:sp>
      <p:sp>
        <p:nvSpPr>
          <p:cNvPr id="475" name="CustomShape 4"/>
          <p:cNvSpPr/>
          <p:nvPr/>
        </p:nvSpPr>
        <p:spPr>
          <a:xfrm rot="21562200">
            <a:off x="7281720" y="4971600"/>
            <a:ext cx="4017240" cy="388440"/>
          </a:xfrm>
          <a:prstGeom prst="rect">
            <a:avLst/>
          </a:prstGeom>
          <a:noFill/>
          <a:ln>
            <a:noFill/>
          </a:ln>
        </p:spPr>
        <p:style>
          <a:lnRef idx="0"/>
          <a:fillRef idx="0"/>
          <a:effectRef idx="0"/>
          <a:fontRef idx="minor"/>
        </p:style>
      </p:sp>
      <p:pic>
        <p:nvPicPr>
          <p:cNvPr id="476" name="Google Shape;297;p41" descr=""/>
          <p:cNvPicPr/>
          <p:nvPr/>
        </p:nvPicPr>
        <p:blipFill>
          <a:blip r:embed="rId1"/>
          <a:stretch/>
        </p:blipFill>
        <p:spPr>
          <a:xfrm>
            <a:off x="7704000" y="2088000"/>
            <a:ext cx="3995280" cy="2970000"/>
          </a:xfrm>
          <a:prstGeom prst="rect">
            <a:avLst/>
          </a:prstGeom>
          <a:ln>
            <a:noFill/>
          </a:ln>
        </p:spPr>
      </p:pic>
      <p:sp>
        <p:nvSpPr>
          <p:cNvPr id="477" name="CustomShape 5"/>
          <p:cNvSpPr/>
          <p:nvPr/>
        </p:nvSpPr>
        <p:spPr>
          <a:xfrm>
            <a:off x="336960" y="1221480"/>
            <a:ext cx="6715440" cy="5326920"/>
          </a:xfrm>
          <a:prstGeom prst="rect">
            <a:avLst/>
          </a:prstGeom>
          <a:noFill/>
          <a:ln>
            <a:noFill/>
          </a:ln>
        </p:spPr>
        <p:style>
          <a:lnRef idx="0"/>
          <a:fillRef idx="0"/>
          <a:effectRef idx="0"/>
          <a:fontRef idx="minor"/>
        </p:style>
        <p:txBody>
          <a:bodyPr lIns="90000" rIns="90000" tIns="45000" bIns="45000"/>
          <a:p>
            <a:pPr>
              <a:lnSpc>
                <a:spcPct val="100000"/>
              </a:lnSpc>
            </a:pPr>
            <a:r>
              <a:rPr lang="pl-PL" sz="2600" strike="noStrike">
                <a:solidFill>
                  <a:srgbClr val="000000"/>
                </a:solidFill>
                <a:latin typeface="Calibri"/>
                <a:ea typeface="Calibri"/>
              </a:rPr>
              <a:t>Zwięzłe opisy zagrożeń i elementów istotnych podczas testów</a:t>
            </a:r>
            <a:endParaRPr/>
          </a:p>
          <a:p>
            <a:pPr>
              <a:lnSpc>
                <a:spcPct val="70000"/>
              </a:lnSpc>
            </a:pPr>
            <a:endParaRPr/>
          </a:p>
          <a:p>
            <a:pPr>
              <a:lnSpc>
                <a:spcPct val="70000"/>
              </a:lnSpc>
              <a:buFont typeface="Arial"/>
              <a:buChar char="•"/>
            </a:pPr>
            <a:r>
              <a:rPr lang="pl-PL" sz="2600" strike="noStrike">
                <a:solidFill>
                  <a:srgbClr val="000000"/>
                </a:solidFill>
                <a:latin typeface="Calibri"/>
                <a:ea typeface="Calibri"/>
              </a:rPr>
              <a:t>Dzieli testy na 7 etapów:</a:t>
            </a:r>
            <a:endParaRPr/>
          </a:p>
          <a:p>
            <a:pPr>
              <a:lnSpc>
                <a:spcPct val="70000"/>
              </a:lnSpc>
              <a:buFont typeface="Noto Sans Symbols"/>
              <a:buChar char="✔"/>
            </a:pPr>
            <a:r>
              <a:rPr b="1" lang="pl-PL" sz="2600" strike="noStrike">
                <a:solidFill>
                  <a:srgbClr val="000000"/>
                </a:solidFill>
                <a:latin typeface="Calibri"/>
                <a:ea typeface="Calibri"/>
              </a:rPr>
              <a:t>Przygotowanie</a:t>
            </a:r>
            <a:endParaRPr/>
          </a:p>
          <a:p>
            <a:pPr>
              <a:lnSpc>
                <a:spcPct val="70000"/>
              </a:lnSpc>
              <a:buFont typeface="Noto Sans Symbols"/>
              <a:buChar char="✔"/>
            </a:pPr>
            <a:r>
              <a:rPr b="1" lang="pl-PL" sz="2600" strike="noStrike">
                <a:solidFill>
                  <a:srgbClr val="000000"/>
                </a:solidFill>
                <a:latin typeface="Calibri"/>
                <a:ea typeface="Calibri"/>
              </a:rPr>
              <a:t>Gromadzenie informacji</a:t>
            </a:r>
            <a:endParaRPr/>
          </a:p>
          <a:p>
            <a:pPr>
              <a:lnSpc>
                <a:spcPct val="70000"/>
              </a:lnSpc>
              <a:buFont typeface="Noto Sans Symbols"/>
              <a:buChar char="✔"/>
            </a:pPr>
            <a:r>
              <a:rPr b="1" lang="pl-PL" sz="2600" strike="noStrike">
                <a:solidFill>
                  <a:srgbClr val="000000"/>
                </a:solidFill>
                <a:latin typeface="Calibri"/>
                <a:ea typeface="Calibri"/>
              </a:rPr>
              <a:t>Modelowanie zagrożeń</a:t>
            </a:r>
            <a:endParaRPr/>
          </a:p>
          <a:p>
            <a:pPr>
              <a:lnSpc>
                <a:spcPct val="70000"/>
              </a:lnSpc>
              <a:buFont typeface="Noto Sans Symbols"/>
              <a:buChar char="✔"/>
            </a:pPr>
            <a:r>
              <a:rPr b="1" lang="pl-PL" sz="2600" strike="noStrike">
                <a:solidFill>
                  <a:srgbClr val="000000"/>
                </a:solidFill>
                <a:latin typeface="Calibri"/>
                <a:ea typeface="Calibri"/>
              </a:rPr>
              <a:t>Analiza podatności</a:t>
            </a:r>
            <a:endParaRPr/>
          </a:p>
          <a:p>
            <a:pPr>
              <a:lnSpc>
                <a:spcPct val="70000"/>
              </a:lnSpc>
              <a:buFont typeface="Noto Sans Symbols"/>
              <a:buChar char="✔"/>
            </a:pPr>
            <a:r>
              <a:rPr b="1" lang="pl-PL" sz="2600" strike="noStrike">
                <a:solidFill>
                  <a:srgbClr val="000000"/>
                </a:solidFill>
                <a:latin typeface="Calibri"/>
                <a:ea typeface="Calibri"/>
              </a:rPr>
              <a:t>Eksploitacja</a:t>
            </a:r>
            <a:endParaRPr/>
          </a:p>
          <a:p>
            <a:pPr>
              <a:lnSpc>
                <a:spcPct val="70000"/>
              </a:lnSpc>
              <a:buFont typeface="Noto Sans Symbols"/>
              <a:buChar char="✔"/>
            </a:pPr>
            <a:r>
              <a:rPr b="1" lang="pl-PL" sz="2600" strike="noStrike">
                <a:solidFill>
                  <a:srgbClr val="000000"/>
                </a:solidFill>
                <a:latin typeface="Calibri"/>
                <a:ea typeface="Calibri"/>
              </a:rPr>
              <a:t>Post-eksploitacja</a:t>
            </a:r>
            <a:endParaRPr/>
          </a:p>
          <a:p>
            <a:pPr>
              <a:lnSpc>
                <a:spcPct val="70000"/>
              </a:lnSpc>
              <a:buFont typeface="Noto Sans Symbols"/>
              <a:buChar char="✔"/>
            </a:pPr>
            <a:r>
              <a:rPr b="1" lang="pl-PL" sz="2600" strike="noStrike">
                <a:solidFill>
                  <a:srgbClr val="000000"/>
                </a:solidFill>
                <a:latin typeface="Calibri"/>
                <a:ea typeface="Calibri"/>
              </a:rPr>
              <a:t>Raportowanie</a:t>
            </a:r>
            <a:endParaRPr/>
          </a:p>
          <a:p>
            <a:pPr>
              <a:lnSpc>
                <a:spcPct val="70000"/>
              </a:lnSpc>
            </a:pPr>
            <a:endParaRPr/>
          </a:p>
          <a:p>
            <a:pPr>
              <a:lnSpc>
                <a:spcPct val="70000"/>
              </a:lnSpc>
              <a:buFont typeface="Arial"/>
              <a:buChar char="•"/>
            </a:pPr>
            <a:r>
              <a:rPr b="1" lang="pl-PL" sz="2600" strike="noStrike">
                <a:solidFill>
                  <a:srgbClr val="000000"/>
                </a:solidFill>
                <a:latin typeface="Calibri"/>
                <a:ea typeface="Calibri"/>
              </a:rPr>
              <a:t>Niektóre rozdziały nie są ukończone!</a:t>
            </a:r>
            <a:endParaRPr/>
          </a:p>
          <a:p>
            <a:pPr>
              <a:lnSpc>
                <a:spcPct val="70000"/>
              </a:lnSpc>
            </a:pPr>
            <a:endParaRPr/>
          </a:p>
          <a:p>
            <a:pPr>
              <a:lnSpc>
                <a:spcPct val="70000"/>
              </a:lnSpc>
            </a:pPr>
            <a:r>
              <a:rPr lang="pl-PL" sz="2200" strike="noStrike">
                <a:solidFill>
                  <a:srgbClr val="000000"/>
                </a:solidFill>
                <a:latin typeface="Calibri"/>
                <a:ea typeface="Calibri"/>
              </a:rPr>
              <a:t>http://www.pentest-standard.org/index.php/Main_Page</a:t>
            </a:r>
            <a:endParaRPr/>
          </a:p>
          <a:p>
            <a:pPr>
              <a:lnSpc>
                <a:spcPct val="70000"/>
              </a:lnSpc>
            </a:pPr>
            <a:endParaRPr/>
          </a:p>
        </p:txBody>
      </p:sp>
      <p:sp>
        <p:nvSpPr>
          <p:cNvPr id="478" name="CustomShape 6"/>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9"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a:t>
            </a:r>
            <a:endParaRPr/>
          </a:p>
        </p:txBody>
      </p:sp>
      <p:sp>
        <p:nvSpPr>
          <p:cNvPr id="480" name="CustomShape 2"/>
          <p:cNvSpPr/>
          <p:nvPr/>
        </p:nvSpPr>
        <p:spPr>
          <a:xfrm>
            <a:off x="914760" y="1210320"/>
            <a:ext cx="3805920" cy="2586960"/>
          </a:xfrm>
          <a:prstGeom prst="rect">
            <a:avLst/>
          </a:prstGeom>
          <a:noFill/>
          <a:ln>
            <a:noFill/>
          </a:ln>
        </p:spPr>
        <p:style>
          <a:lnRef idx="0"/>
          <a:fillRef idx="0"/>
          <a:effectRef idx="0"/>
          <a:fontRef idx="minor"/>
        </p:style>
        <p:txBody>
          <a:bodyPr lIns="90000" rIns="90000" tIns="45000" bIns="45000"/>
          <a:p>
            <a:pPr>
              <a:lnSpc>
                <a:spcPct val="90000"/>
              </a:lnSpc>
            </a:pPr>
            <a:r>
              <a:rPr i="1" lang="pl-PL" strike="noStrike">
                <a:solidFill>
                  <a:srgbClr val="000000"/>
                </a:solidFill>
                <a:latin typeface="Arial"/>
                <a:ea typeface="Arial"/>
              </a:rPr>
              <a:t>ATAK</a:t>
            </a:r>
            <a:endParaRPr/>
          </a:p>
          <a:p>
            <a:pPr>
              <a:lnSpc>
                <a:spcPct val="90000"/>
              </a:lnSpc>
            </a:pPr>
            <a:endParaRPr/>
          </a:p>
          <a:p>
            <a:pPr>
              <a:lnSpc>
                <a:spcPct val="90000"/>
              </a:lnSpc>
              <a:buFont typeface="Arial"/>
              <a:buChar char="●"/>
            </a:pPr>
            <a:r>
              <a:rPr i="1" lang="pl-PL" strike="noStrike">
                <a:solidFill>
                  <a:srgbClr val="000000"/>
                </a:solidFill>
                <a:latin typeface="Arial"/>
                <a:ea typeface="Arial"/>
              </a:rPr>
              <a:t>Wektor ataku</a:t>
            </a:r>
            <a:r>
              <a:rPr lang="pl-PL" strike="noStrike">
                <a:solidFill>
                  <a:srgbClr val="000000"/>
                </a:solidFill>
                <a:latin typeface="Arial"/>
                <a:ea typeface="Arial"/>
              </a:rPr>
              <a:t>: czynnik, który umożliwia przeprowadzenie ataku (jeżeli np. atakujemy </a:t>
            </a:r>
            <a:r>
              <a:rPr b="1" lang="pl-PL" strike="noStrike">
                <a:solidFill>
                  <a:srgbClr val="000000"/>
                </a:solidFill>
                <a:latin typeface="Arial"/>
                <a:ea typeface="Arial"/>
              </a:rPr>
              <a:t>aplikację internetową</a:t>
            </a:r>
            <a:r>
              <a:rPr lang="pl-PL" strike="noStrike">
                <a:solidFill>
                  <a:srgbClr val="000000"/>
                </a:solidFill>
                <a:latin typeface="Arial"/>
                <a:ea typeface="Arial"/>
              </a:rPr>
              <a:t>, to wektorem jest np. </a:t>
            </a:r>
            <a:r>
              <a:rPr b="1" lang="pl-PL" strike="noStrike">
                <a:solidFill>
                  <a:srgbClr val="000000"/>
                </a:solidFill>
                <a:latin typeface="Arial"/>
                <a:ea typeface="Arial"/>
              </a:rPr>
              <a:t>framework, który wykorzystuje ta aplikacja</a:t>
            </a:r>
            <a:r>
              <a:rPr lang="pl-PL" strike="noStrike">
                <a:solidFill>
                  <a:srgbClr val="000000"/>
                </a:solidFill>
                <a:latin typeface="Arial"/>
                <a:ea typeface="Arial"/>
              </a:rPr>
              <a:t>)</a:t>
            </a:r>
            <a:endParaRPr/>
          </a:p>
          <a:p>
            <a:pPr>
              <a:lnSpc>
                <a:spcPct val="90000"/>
              </a:lnSpc>
              <a:buFont typeface="Arial"/>
              <a:buChar char="●"/>
            </a:pPr>
            <a:r>
              <a:rPr i="1" lang="pl-PL" strike="noStrike">
                <a:solidFill>
                  <a:srgbClr val="000000"/>
                </a:solidFill>
                <a:latin typeface="Arial"/>
                <a:ea typeface="Arial"/>
              </a:rPr>
              <a:t>Exploit</a:t>
            </a:r>
            <a:r>
              <a:rPr lang="pl-PL" strike="noStrike">
                <a:solidFill>
                  <a:srgbClr val="000000"/>
                </a:solidFill>
                <a:latin typeface="Arial"/>
                <a:ea typeface="Arial"/>
              </a:rPr>
              <a:t>: wykorzystanie istniejącej w oprogramowaniu podatności w celu zaburzenia działania aplikacji lub wyrządzenia szkód użytkownikom aplikacji</a:t>
            </a:r>
            <a:endParaRPr/>
          </a:p>
          <a:p>
            <a:pPr>
              <a:lnSpc>
                <a:spcPct val="90000"/>
              </a:lnSpc>
            </a:pPr>
            <a:endParaRPr/>
          </a:p>
        </p:txBody>
      </p:sp>
      <p:sp>
        <p:nvSpPr>
          <p:cNvPr id="481" name="CustomShape 3"/>
          <p:cNvSpPr/>
          <p:nvPr/>
        </p:nvSpPr>
        <p:spPr>
          <a:xfrm>
            <a:off x="4877280" y="1282320"/>
            <a:ext cx="3805920" cy="2586960"/>
          </a:xfrm>
          <a:prstGeom prst="rect">
            <a:avLst/>
          </a:prstGeom>
          <a:noFill/>
          <a:ln>
            <a:noFill/>
          </a:ln>
        </p:spPr>
        <p:style>
          <a:lnRef idx="0"/>
          <a:fillRef idx="0"/>
          <a:effectRef idx="0"/>
          <a:fontRef idx="minor"/>
        </p:style>
        <p:txBody>
          <a:bodyPr lIns="90000" rIns="90000" tIns="45000" bIns="45000"/>
          <a:p>
            <a:pPr>
              <a:lnSpc>
                <a:spcPct val="90000"/>
              </a:lnSpc>
            </a:pPr>
            <a:r>
              <a:rPr i="1" lang="pl-PL" strike="noStrike">
                <a:solidFill>
                  <a:srgbClr val="000000"/>
                </a:solidFill>
                <a:latin typeface="Arial"/>
                <a:ea typeface="Arial"/>
              </a:rPr>
              <a:t>CEL</a:t>
            </a:r>
            <a:endParaRPr/>
          </a:p>
          <a:p>
            <a:pPr>
              <a:lnSpc>
                <a:spcPct val="90000"/>
              </a:lnSpc>
            </a:pPr>
            <a:endParaRPr/>
          </a:p>
          <a:p>
            <a:pPr>
              <a:lnSpc>
                <a:spcPct val="90000"/>
              </a:lnSpc>
              <a:buFont typeface="Arial"/>
              <a:buChar char="●"/>
            </a:pPr>
            <a:r>
              <a:rPr i="1" lang="pl-PL" strike="noStrike">
                <a:solidFill>
                  <a:srgbClr val="000000"/>
                </a:solidFill>
                <a:latin typeface="Arial"/>
                <a:ea typeface="Arial"/>
              </a:rPr>
              <a:t>Powierzchnia ataku</a:t>
            </a:r>
            <a:r>
              <a:rPr lang="pl-PL" strike="noStrike">
                <a:solidFill>
                  <a:srgbClr val="000000"/>
                </a:solidFill>
                <a:latin typeface="Arial"/>
                <a:ea typeface="Arial"/>
              </a:rPr>
              <a:t>: Opisuje, co potencjalnie jest narażone na atak (jeżeli np. wystawiamy do sieci 10 portów serwera, to powierzchnią ataku jest te 10 portów.) </a:t>
            </a:r>
            <a:endParaRPr/>
          </a:p>
          <a:p>
            <a:pPr>
              <a:lnSpc>
                <a:spcPct val="90000"/>
              </a:lnSpc>
              <a:buFont typeface="Arial"/>
              <a:buChar char="●"/>
            </a:pPr>
            <a:r>
              <a:rPr i="1" lang="pl-PL" strike="noStrike">
                <a:solidFill>
                  <a:srgbClr val="000000"/>
                </a:solidFill>
                <a:latin typeface="Arial"/>
                <a:ea typeface="Arial"/>
              </a:rPr>
              <a:t>Podatność</a:t>
            </a:r>
            <a:r>
              <a:rPr lang="pl-PL" strike="noStrike">
                <a:solidFill>
                  <a:srgbClr val="000000"/>
                </a:solidFill>
                <a:latin typeface="Arial"/>
                <a:ea typeface="Arial"/>
              </a:rPr>
              <a:t>: słaby punkt aplikacji, który może zostać wykorzystany w ataku (np. </a:t>
            </a:r>
            <a:r>
              <a:rPr b="1" lang="pl-PL" strike="noStrike">
                <a:solidFill>
                  <a:srgbClr val="000000"/>
                </a:solidFill>
                <a:latin typeface="Arial"/>
                <a:ea typeface="Arial"/>
              </a:rPr>
              <a:t>XSS</a:t>
            </a:r>
            <a:r>
              <a:rPr lang="pl-PL" strike="noStrike">
                <a:solidFill>
                  <a:srgbClr val="000000"/>
                </a:solidFill>
                <a:latin typeface="Arial"/>
                <a:ea typeface="Arial"/>
              </a:rPr>
              <a:t>, czy </a:t>
            </a:r>
            <a:r>
              <a:rPr b="1" lang="pl-PL" strike="noStrike">
                <a:solidFill>
                  <a:srgbClr val="000000"/>
                </a:solidFill>
                <a:latin typeface="Arial"/>
                <a:ea typeface="Arial"/>
              </a:rPr>
              <a:t>nieaktualny Windows </a:t>
            </a:r>
            <a:r>
              <a:rPr lang="pl-PL" strike="noStrike">
                <a:solidFill>
                  <a:srgbClr val="000000"/>
                </a:solidFill>
                <a:latin typeface="Arial"/>
                <a:ea typeface="Arial"/>
              </a:rPr>
              <a:t>z luką EthernalBlue)</a:t>
            </a:r>
            <a:endParaRPr/>
          </a:p>
        </p:txBody>
      </p:sp>
      <p:sp>
        <p:nvSpPr>
          <p:cNvPr id="482" name="CustomShape 4"/>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3"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 (CIA)</a:t>
            </a:r>
            <a:endParaRPr/>
          </a:p>
        </p:txBody>
      </p:sp>
      <p:sp>
        <p:nvSpPr>
          <p:cNvPr id="484" name="CustomShape 2"/>
          <p:cNvSpPr/>
          <p:nvPr/>
        </p:nvSpPr>
        <p:spPr>
          <a:xfrm>
            <a:off x="3513600" y="1155960"/>
            <a:ext cx="1584720" cy="68184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ffffff"/>
                </a:solidFill>
                <a:latin typeface="Arial"/>
                <a:ea typeface="Arial"/>
              </a:rPr>
              <a:t>INTEGRITY</a:t>
            </a:r>
            <a:endParaRPr/>
          </a:p>
        </p:txBody>
      </p:sp>
      <p:sp>
        <p:nvSpPr>
          <p:cNvPr id="485" name="CustomShape 3"/>
          <p:cNvSpPr/>
          <p:nvPr/>
        </p:nvSpPr>
        <p:spPr>
          <a:xfrm>
            <a:off x="5948640" y="1155960"/>
            <a:ext cx="2084760" cy="68184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ffffff"/>
                </a:solidFill>
                <a:latin typeface="Arial"/>
                <a:ea typeface="Arial"/>
              </a:rPr>
              <a:t>AVAILABILITY</a:t>
            </a:r>
            <a:endParaRPr/>
          </a:p>
        </p:txBody>
      </p:sp>
      <p:sp>
        <p:nvSpPr>
          <p:cNvPr id="486" name="CustomShape 4"/>
          <p:cNvSpPr/>
          <p:nvPr/>
        </p:nvSpPr>
        <p:spPr>
          <a:xfrm>
            <a:off x="914760" y="1123920"/>
            <a:ext cx="3041640" cy="74592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CONFIDENTIALITY</a:t>
            </a:r>
            <a:endParaRPr/>
          </a:p>
        </p:txBody>
      </p:sp>
      <p:sp>
        <p:nvSpPr>
          <p:cNvPr id="487" name="CustomShape 5"/>
          <p:cNvSpPr/>
          <p:nvPr/>
        </p:nvSpPr>
        <p:spPr>
          <a:xfrm>
            <a:off x="4551120" y="1123920"/>
            <a:ext cx="3041640" cy="74592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INTEGRITY</a:t>
            </a:r>
            <a:endParaRPr/>
          </a:p>
        </p:txBody>
      </p:sp>
      <p:sp>
        <p:nvSpPr>
          <p:cNvPr id="488" name="CustomShape 6"/>
          <p:cNvSpPr/>
          <p:nvPr/>
        </p:nvSpPr>
        <p:spPr>
          <a:xfrm>
            <a:off x="4629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integralność</a:t>
            </a:r>
            <a:endParaRPr/>
          </a:p>
          <a:p>
            <a:pPr>
              <a:lnSpc>
                <a:spcPct val="90000"/>
              </a:lnSpc>
            </a:pPr>
            <a:endParaRPr/>
          </a:p>
          <a:p>
            <a:pPr>
              <a:lnSpc>
                <a:spcPct val="90000"/>
              </a:lnSpc>
            </a:pPr>
            <a:r>
              <a:rPr lang="pl-PL" sz="2200" strike="noStrike">
                <a:solidFill>
                  <a:srgbClr val="000000"/>
                </a:solidFill>
                <a:latin typeface="Calibri"/>
                <a:ea typeface="Calibri"/>
              </a:rPr>
              <a:t>czy dane są spójne i godne zaufania? </a:t>
            </a:r>
            <a:endParaRPr/>
          </a:p>
        </p:txBody>
      </p:sp>
      <p:sp>
        <p:nvSpPr>
          <p:cNvPr id="489" name="CustomShape 7"/>
          <p:cNvSpPr/>
          <p:nvPr/>
        </p:nvSpPr>
        <p:spPr>
          <a:xfrm>
            <a:off x="8439480" y="1123920"/>
            <a:ext cx="3041640" cy="74592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AVAILABILITY</a:t>
            </a:r>
            <a:endParaRPr/>
          </a:p>
        </p:txBody>
      </p:sp>
      <p:sp>
        <p:nvSpPr>
          <p:cNvPr id="490" name="CustomShape 8"/>
          <p:cNvSpPr/>
          <p:nvPr/>
        </p:nvSpPr>
        <p:spPr>
          <a:xfrm>
            <a:off x="8409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dostępność</a:t>
            </a:r>
            <a:endParaRPr/>
          </a:p>
          <a:p>
            <a:pPr>
              <a:lnSpc>
                <a:spcPct val="100000"/>
              </a:lnSpc>
            </a:pPr>
            <a:endParaRPr/>
          </a:p>
          <a:p>
            <a:pPr>
              <a:lnSpc>
                <a:spcPct val="100000"/>
              </a:lnSpc>
            </a:pPr>
            <a:r>
              <a:rPr lang="pl-PL" sz="2200" strike="noStrike">
                <a:solidFill>
                  <a:srgbClr val="000000"/>
                </a:solidFill>
                <a:latin typeface="Calibri"/>
                <a:ea typeface="Arial"/>
              </a:rPr>
              <a:t>czy aplikacja jest dostępna dla uprawnionych użytkowników (czy nie jest awaryjna)?</a:t>
            </a:r>
            <a:endParaRPr/>
          </a:p>
        </p:txBody>
      </p:sp>
      <p:sp>
        <p:nvSpPr>
          <p:cNvPr id="491" name="CustomShape 9"/>
          <p:cNvSpPr/>
          <p:nvPr/>
        </p:nvSpPr>
        <p:spPr>
          <a:xfrm>
            <a:off x="849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poufność</a:t>
            </a:r>
            <a:endParaRPr/>
          </a:p>
          <a:p>
            <a:pPr>
              <a:lnSpc>
                <a:spcPct val="90000"/>
              </a:lnSpc>
            </a:pPr>
            <a:endParaRPr/>
          </a:p>
          <a:p>
            <a:pPr>
              <a:lnSpc>
                <a:spcPct val="90000"/>
              </a:lnSpc>
            </a:pPr>
            <a:r>
              <a:rPr lang="pl-PL" sz="2200" strike="noStrike">
                <a:solidFill>
                  <a:srgbClr val="000000"/>
                </a:solidFill>
                <a:latin typeface="Calibri"/>
                <a:ea typeface="Calibri"/>
              </a:rPr>
              <a:t>czy odpowiednie osoby mają dostęp do odpowiednich danych?</a:t>
            </a:r>
            <a:endParaRPr/>
          </a:p>
        </p:txBody>
      </p:sp>
      <p:sp>
        <p:nvSpPr>
          <p:cNvPr id="492" name="CustomShape 10"/>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3" name="CustomShape 1"/>
          <p:cNvSpPr/>
          <p:nvPr/>
        </p:nvSpPr>
        <p:spPr>
          <a:xfrm>
            <a:off x="288000" y="14400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 (AAA)</a:t>
            </a:r>
            <a:endParaRPr/>
          </a:p>
        </p:txBody>
      </p:sp>
      <p:sp>
        <p:nvSpPr>
          <p:cNvPr id="494" name="CustomShape 2"/>
          <p:cNvSpPr/>
          <p:nvPr/>
        </p:nvSpPr>
        <p:spPr>
          <a:xfrm>
            <a:off x="518400" y="1159920"/>
            <a:ext cx="2522520" cy="74592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AUTHENTICATION</a:t>
            </a:r>
            <a:endParaRPr/>
          </a:p>
        </p:txBody>
      </p:sp>
      <p:sp>
        <p:nvSpPr>
          <p:cNvPr id="495" name="CustomShape 3"/>
          <p:cNvSpPr/>
          <p:nvPr/>
        </p:nvSpPr>
        <p:spPr>
          <a:xfrm>
            <a:off x="4197240" y="1263960"/>
            <a:ext cx="2084760" cy="68184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AUTHORIZATION</a:t>
            </a:r>
            <a:endParaRPr/>
          </a:p>
        </p:txBody>
      </p:sp>
      <p:sp>
        <p:nvSpPr>
          <p:cNvPr id="496" name="CustomShape 4"/>
          <p:cNvSpPr/>
          <p:nvPr/>
        </p:nvSpPr>
        <p:spPr>
          <a:xfrm>
            <a:off x="8432280" y="1263960"/>
            <a:ext cx="2084760" cy="68184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ACCOUNTING</a:t>
            </a:r>
            <a:endParaRPr/>
          </a:p>
        </p:txBody>
      </p:sp>
      <p:sp>
        <p:nvSpPr>
          <p:cNvPr id="497" name="CustomShape 5"/>
          <p:cNvSpPr/>
          <p:nvPr/>
        </p:nvSpPr>
        <p:spPr>
          <a:xfrm>
            <a:off x="4161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autoryzacja</a:t>
            </a:r>
            <a:endParaRPr/>
          </a:p>
          <a:p>
            <a:pPr>
              <a:lnSpc>
                <a:spcPct val="90000"/>
              </a:lnSpc>
            </a:pPr>
            <a:endParaRPr/>
          </a:p>
          <a:p>
            <a:pPr>
              <a:lnSpc>
                <a:spcPct val="90000"/>
              </a:lnSpc>
            </a:pPr>
            <a:r>
              <a:rPr lang="pl-PL" sz="2200" strike="noStrike">
                <a:solidFill>
                  <a:srgbClr val="000000"/>
                </a:solidFill>
                <a:latin typeface="Calibri"/>
                <a:ea typeface="Calibri"/>
              </a:rPr>
              <a:t>czy masz prawo do tego działania</a:t>
            </a:r>
            <a:endParaRPr/>
          </a:p>
        </p:txBody>
      </p:sp>
      <p:sp>
        <p:nvSpPr>
          <p:cNvPr id="498" name="CustomShape 6"/>
          <p:cNvSpPr/>
          <p:nvPr/>
        </p:nvSpPr>
        <p:spPr>
          <a:xfrm>
            <a:off x="8409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rozliczanie</a:t>
            </a:r>
            <a:endParaRPr/>
          </a:p>
          <a:p>
            <a:pPr>
              <a:lnSpc>
                <a:spcPct val="90000"/>
              </a:lnSpc>
            </a:pPr>
            <a:endParaRPr/>
          </a:p>
          <a:p>
            <a:pPr>
              <a:lnSpc>
                <a:spcPct val="100000"/>
              </a:lnSpc>
            </a:pPr>
            <a:r>
              <a:rPr lang="pl-PL" sz="2200" strike="noStrike">
                <a:solidFill>
                  <a:srgbClr val="000000"/>
                </a:solidFill>
                <a:latin typeface="Calibri"/>
                <a:ea typeface="Arial"/>
              </a:rPr>
              <a:t>jak wykorzystać te zasoby?</a:t>
            </a:r>
            <a:endParaRPr/>
          </a:p>
        </p:txBody>
      </p:sp>
      <p:sp>
        <p:nvSpPr>
          <p:cNvPr id="499" name="CustomShape 7"/>
          <p:cNvSpPr/>
          <p:nvPr/>
        </p:nvSpPr>
        <p:spPr>
          <a:xfrm>
            <a:off x="453240" y="2038320"/>
            <a:ext cx="2413080" cy="283968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uwierzytelnienie</a:t>
            </a:r>
            <a:endParaRPr/>
          </a:p>
          <a:p>
            <a:pPr>
              <a:lnSpc>
                <a:spcPct val="90000"/>
              </a:lnSpc>
            </a:pPr>
            <a:endParaRPr/>
          </a:p>
          <a:p>
            <a:pPr>
              <a:lnSpc>
                <a:spcPct val="90000"/>
              </a:lnSpc>
            </a:pPr>
            <a:r>
              <a:rPr lang="pl-PL" sz="2200" strike="noStrike">
                <a:solidFill>
                  <a:srgbClr val="000000"/>
                </a:solidFill>
                <a:latin typeface="Calibri"/>
                <a:ea typeface="Calibri"/>
              </a:rPr>
              <a:t>kim jesteś?</a:t>
            </a:r>
            <a:endParaRPr/>
          </a:p>
        </p:txBody>
      </p:sp>
      <p:sp>
        <p:nvSpPr>
          <p:cNvPr id="500" name="CustomShape 8"/>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1" name="CustomShape 1"/>
          <p:cNvSpPr/>
          <p:nvPr/>
        </p:nvSpPr>
        <p:spPr>
          <a:xfrm>
            <a:off x="288000" y="0"/>
            <a:ext cx="9211320" cy="829440"/>
          </a:xfrm>
          <a:prstGeom prst="rect">
            <a:avLst/>
          </a:prstGeom>
          <a:noFill/>
          <a:ln>
            <a:noFill/>
          </a:ln>
        </p:spPr>
        <p:style>
          <a:lnRef idx="0"/>
          <a:fillRef idx="0"/>
          <a:effectRef idx="0"/>
          <a:fontRef idx="minor"/>
        </p:style>
        <p:txBody>
          <a:bodyPr lIns="90000" rIns="90000" tIns="45000" bIns="45000"/>
          <a:p>
            <a:pPr>
              <a:lnSpc>
                <a:spcPct val="85000"/>
              </a:lnSpc>
            </a:pPr>
            <a:r>
              <a:rPr lang="pl-PL" sz="3200" strike="noStrike">
                <a:solidFill>
                  <a:srgbClr val="404040"/>
                </a:solidFill>
                <a:latin typeface="Calibri Light"/>
                <a:ea typeface="DejaVu Sans"/>
              </a:rPr>
              <a:t>Przygotowanie i przeprowadzenie testów bezpieczeństwa - przykład</a:t>
            </a:r>
            <a:endParaRPr/>
          </a:p>
        </p:txBody>
      </p:sp>
      <p:sp>
        <p:nvSpPr>
          <p:cNvPr id="502" name="CustomShape 2"/>
          <p:cNvSpPr/>
          <p:nvPr/>
        </p:nvSpPr>
        <p:spPr>
          <a:xfrm>
            <a:off x="194760" y="1026000"/>
            <a:ext cx="11465640" cy="3869280"/>
          </a:xfrm>
          <a:prstGeom prst="rect">
            <a:avLst/>
          </a:prstGeom>
          <a:noFill/>
          <a:ln>
            <a:noFill/>
          </a:ln>
        </p:spPr>
        <p:style>
          <a:lnRef idx="0"/>
          <a:fillRef idx="0"/>
          <a:effectRef idx="0"/>
          <a:fontRef idx="minor"/>
        </p:style>
        <p:txBody>
          <a:bodyPr lIns="90000" rIns="90000" tIns="45000" bIns="45000"/>
          <a:p>
            <a:pPr>
              <a:lnSpc>
                <a:spcPct val="100000"/>
              </a:lnSpc>
              <a:buFont typeface="Arial"/>
              <a:buAutoNum type="arabicPeriod"/>
            </a:pPr>
            <a:r>
              <a:rPr lang="pl-PL" sz="2400" strike="noStrike">
                <a:solidFill>
                  <a:srgbClr val="000000"/>
                </a:solidFill>
                <a:latin typeface="Arial"/>
                <a:ea typeface="Arial"/>
              </a:rPr>
              <a:t>Przygotowanie środowiska lub ustalenie z administratorem, czy testy mogą być wykonywane na zwykłym środowisku testowym</a:t>
            </a:r>
            <a:endParaRPr/>
          </a:p>
          <a:p>
            <a:pPr>
              <a:lnSpc>
                <a:spcPct val="90000"/>
              </a:lnSpc>
              <a:buFont typeface="Arial"/>
              <a:buAutoNum type="arabicPeriod"/>
            </a:pPr>
            <a:r>
              <a:rPr lang="pl-PL" sz="2400" strike="noStrike">
                <a:solidFill>
                  <a:srgbClr val="000000"/>
                </a:solidFill>
                <a:latin typeface="Arial"/>
                <a:ea typeface="Arial"/>
              </a:rPr>
              <a:t>Ustalenie trybu testów </a:t>
            </a:r>
            <a:endParaRPr/>
          </a:p>
          <a:p>
            <a:pPr>
              <a:lnSpc>
                <a:spcPct val="90000"/>
              </a:lnSpc>
              <a:buFont typeface="Arial"/>
              <a:buAutoNum type="arabicPeriod"/>
            </a:pPr>
            <a:r>
              <a:rPr lang="pl-PL" sz="2400" strike="noStrike">
                <a:solidFill>
                  <a:srgbClr val="000000"/>
                </a:solidFill>
                <a:latin typeface="Arial"/>
                <a:ea typeface="Arial"/>
              </a:rPr>
              <a:t>Uzyskanie dostępów do kont z odpowiednimi zestawami uprawnień</a:t>
            </a:r>
            <a:endParaRPr/>
          </a:p>
          <a:p>
            <a:pPr>
              <a:lnSpc>
                <a:spcPct val="90000"/>
              </a:lnSpc>
              <a:buFont typeface="Arial"/>
              <a:buAutoNum type="arabicPeriod"/>
            </a:pPr>
            <a:r>
              <a:rPr lang="pl-PL" sz="2400" strike="noStrike">
                <a:solidFill>
                  <a:srgbClr val="000000"/>
                </a:solidFill>
                <a:latin typeface="Arial"/>
                <a:ea typeface="Arial"/>
              </a:rPr>
              <a:t>Identyfikacja potencjalnych zagrożeń </a:t>
            </a:r>
            <a:endParaRPr/>
          </a:p>
          <a:p>
            <a:pPr>
              <a:lnSpc>
                <a:spcPct val="90000"/>
              </a:lnSpc>
              <a:buFont typeface="Arial"/>
              <a:buAutoNum type="arabicPeriod"/>
            </a:pPr>
            <a:r>
              <a:rPr lang="pl-PL" sz="2400" strike="noStrike">
                <a:solidFill>
                  <a:srgbClr val="000000"/>
                </a:solidFill>
                <a:latin typeface="Arial"/>
                <a:ea typeface="Arial"/>
              </a:rPr>
              <a:t>Weryfikacja i próba wykorzystania podatności do przeprowadzenia ataku</a:t>
            </a:r>
            <a:endParaRPr/>
          </a:p>
          <a:p>
            <a:pPr>
              <a:lnSpc>
                <a:spcPct val="90000"/>
              </a:lnSpc>
              <a:buFont typeface="Arial"/>
              <a:buAutoNum type="arabicPeriod"/>
            </a:pPr>
            <a:r>
              <a:rPr lang="pl-PL" sz="2400" strike="noStrike">
                <a:solidFill>
                  <a:srgbClr val="000000"/>
                </a:solidFill>
                <a:latin typeface="Arial"/>
                <a:ea typeface="Arial"/>
              </a:rPr>
              <a:t>Stworzenie raportu z analizą krytyczności zagrożeń i sugerowanymi poprawkami</a:t>
            </a:r>
            <a:endParaRPr/>
          </a:p>
          <a:p>
            <a:pPr>
              <a:lnSpc>
                <a:spcPct val="90000"/>
              </a:lnSpc>
            </a:pPr>
            <a:endParaRPr/>
          </a:p>
        </p:txBody>
      </p:sp>
      <p:sp>
        <p:nvSpPr>
          <p:cNvPr id="503"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CustomShape 1"/>
          <p:cNvSpPr/>
          <p:nvPr/>
        </p:nvSpPr>
        <p:spPr>
          <a:xfrm>
            <a:off x="360000" y="144000"/>
            <a:ext cx="9427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Zarządzanie incydentami/testami</a:t>
            </a:r>
            <a:endParaRPr/>
          </a:p>
        </p:txBody>
      </p:sp>
      <p:pic>
        <p:nvPicPr>
          <p:cNvPr id="282" name="Picture 240" descr=""/>
          <p:cNvPicPr/>
          <p:nvPr/>
        </p:nvPicPr>
        <p:blipFill>
          <a:blip r:embed="rId1"/>
          <a:stretch/>
        </p:blipFill>
        <p:spPr>
          <a:xfrm>
            <a:off x="1728000" y="1296000"/>
            <a:ext cx="8419320" cy="4982760"/>
          </a:xfrm>
          <a:prstGeom prst="rect">
            <a:avLst/>
          </a:prstGeom>
          <a:ln>
            <a:noFill/>
          </a:ln>
        </p:spPr>
      </p:pic>
      <p:sp>
        <p:nvSpPr>
          <p:cNvPr id="283"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CustomShape 1"/>
          <p:cNvSpPr/>
          <p:nvPr/>
        </p:nvSpPr>
        <p:spPr>
          <a:xfrm>
            <a:off x="360000" y="1308960"/>
            <a:ext cx="10723320" cy="289800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endParaRPr/>
          </a:p>
          <a:p>
            <a:pPr algn="ctr">
              <a:lnSpc>
                <a:spcPct val="100000"/>
              </a:lnSpc>
            </a:pPr>
            <a:r>
              <a:rPr lang="pl-PL" sz="6600" strike="noStrike">
                <a:solidFill>
                  <a:srgbClr val="000000"/>
                </a:solidFill>
                <a:latin typeface="Arial"/>
                <a:ea typeface="DejaVu Sans"/>
              </a:rPr>
              <a:t>PYTANIA?</a:t>
            </a:r>
            <a:endParaRPr/>
          </a:p>
        </p:txBody>
      </p:sp>
      <p:sp>
        <p:nvSpPr>
          <p:cNvPr id="505"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4"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TestLink</a:t>
            </a:r>
            <a:endParaRPr/>
          </a:p>
        </p:txBody>
      </p:sp>
      <p:sp>
        <p:nvSpPr>
          <p:cNvPr id="285" name="CustomShape 2"/>
          <p:cNvSpPr/>
          <p:nvPr/>
        </p:nvSpPr>
        <p:spPr>
          <a:xfrm>
            <a:off x="360000" y="1308960"/>
            <a:ext cx="8275320" cy="7653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http://testlink.testerzy.pl/index.php (l: tester, h: tester)</a:t>
            </a:r>
            <a:endParaRPr/>
          </a:p>
        </p:txBody>
      </p:sp>
      <p:pic>
        <p:nvPicPr>
          <p:cNvPr id="286" name="Picture 243" descr=""/>
          <p:cNvPicPr/>
          <p:nvPr/>
        </p:nvPicPr>
        <p:blipFill>
          <a:blip r:embed="rId1"/>
          <a:stretch/>
        </p:blipFill>
        <p:spPr>
          <a:xfrm>
            <a:off x="2037240" y="1944000"/>
            <a:ext cx="8110080" cy="4340880"/>
          </a:xfrm>
          <a:prstGeom prst="rect">
            <a:avLst/>
          </a:prstGeom>
          <a:ln>
            <a:noFill/>
          </a:ln>
        </p:spPr>
      </p:pic>
      <p:sp>
        <p:nvSpPr>
          <p:cNvPr id="287" name="CustomShape 3"/>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JIRA</a:t>
            </a:r>
            <a:endParaRPr/>
          </a:p>
        </p:txBody>
      </p:sp>
      <p:pic>
        <p:nvPicPr>
          <p:cNvPr id="289" name="Picture 245" descr=""/>
          <p:cNvPicPr/>
          <p:nvPr/>
        </p:nvPicPr>
        <p:blipFill>
          <a:blip r:embed="rId1"/>
          <a:stretch/>
        </p:blipFill>
        <p:spPr>
          <a:xfrm>
            <a:off x="1034640" y="1296000"/>
            <a:ext cx="9578160" cy="4646160"/>
          </a:xfrm>
          <a:prstGeom prst="rect">
            <a:avLst/>
          </a:prstGeom>
          <a:ln>
            <a:noFill/>
          </a:ln>
        </p:spPr>
      </p:pic>
      <p:sp>
        <p:nvSpPr>
          <p:cNvPr id="290" name="CustomShape 2"/>
          <p:cNvSpPr/>
          <p:nvPr/>
        </p:nvSpPr>
        <p:spPr>
          <a:xfrm>
            <a:off x="3126600" y="623412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JIRA</a:t>
            </a:r>
            <a:endParaRPr/>
          </a:p>
        </p:txBody>
      </p:sp>
      <p:pic>
        <p:nvPicPr>
          <p:cNvPr id="292" name="Picture 247" descr=""/>
          <p:cNvPicPr/>
          <p:nvPr/>
        </p:nvPicPr>
        <p:blipFill>
          <a:blip r:embed="rId1"/>
          <a:stretch/>
        </p:blipFill>
        <p:spPr>
          <a:xfrm>
            <a:off x="1296000" y="1126440"/>
            <a:ext cx="9211320" cy="5384520"/>
          </a:xfrm>
          <a:prstGeom prst="rect">
            <a:avLst/>
          </a:prstGeom>
          <a:ln>
            <a:noFill/>
          </a:ln>
        </p:spPr>
      </p:pic>
      <p:sp>
        <p:nvSpPr>
          <p:cNvPr id="293" name="CustomShape 2"/>
          <p:cNvSpPr/>
          <p:nvPr/>
        </p:nvSpPr>
        <p:spPr>
          <a:xfrm>
            <a:off x="3126600" y="631908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CustomShape 1"/>
          <p:cNvSpPr/>
          <p:nvPr/>
        </p:nvSpPr>
        <p:spPr>
          <a:xfrm>
            <a:off x="288000" y="144000"/>
            <a:ext cx="9211320" cy="70452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BugZilla</a:t>
            </a:r>
            <a:endParaRPr/>
          </a:p>
        </p:txBody>
      </p:sp>
      <p:pic>
        <p:nvPicPr>
          <p:cNvPr id="295" name="Picture 249" descr=""/>
          <p:cNvPicPr/>
          <p:nvPr/>
        </p:nvPicPr>
        <p:blipFill>
          <a:blip r:embed="rId1"/>
          <a:stretch/>
        </p:blipFill>
        <p:spPr>
          <a:xfrm>
            <a:off x="1013760" y="1296000"/>
            <a:ext cx="9277560" cy="4991400"/>
          </a:xfrm>
          <a:prstGeom prst="rect">
            <a:avLst/>
          </a:prstGeom>
          <a:ln>
            <a:noFill/>
          </a:ln>
        </p:spPr>
      </p:pic>
      <p:sp>
        <p:nvSpPr>
          <p:cNvPr id="296" name="CustomShape 2"/>
          <p:cNvSpPr/>
          <p:nvPr/>
        </p:nvSpPr>
        <p:spPr>
          <a:xfrm>
            <a:off x="3126600" y="6276600"/>
            <a:ext cx="4111560" cy="36180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SDA - szablon prezentacji</Template>
  <TotalTime>96838</TotalTime>
  <Application>LibreOffice/4.4.2.2$Windows_x86 LibreOffice_project/c4c7d32d0d49397cad38d62472b0bc8acff48dd6</Application>
  <Paragraphs>248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2016-06-24T11:21:15Z</dcterms:created>
  <dc:creator>Pomorska Fundacja Inicjatyw Gospodarczych</dc:creator>
  <dc:language>pl-PL</dc:language>
  <dcterms:modified xsi:type="dcterms:W3CDTF">2019-12-07T12:10:07Z</dcterms:modified>
  <cp:revision>62</cp:revision>
  <dc:title>Prezentacja programu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